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83" r:id="rId4"/>
    <p:sldMasterId id="2147484472" r:id="rId5"/>
  </p:sldMasterIdLst>
  <p:notesMasterIdLst>
    <p:notesMasterId r:id="rId131"/>
  </p:notesMasterIdLst>
  <p:handoutMasterIdLst>
    <p:handoutMasterId r:id="rId132"/>
  </p:handoutMasterIdLst>
  <p:sldIdLst>
    <p:sldId id="1374" r:id="rId6"/>
    <p:sldId id="1649" r:id="rId7"/>
    <p:sldId id="1384" r:id="rId8"/>
    <p:sldId id="1632" r:id="rId9"/>
    <p:sldId id="1505" r:id="rId10"/>
    <p:sldId id="1506" r:id="rId11"/>
    <p:sldId id="1507" r:id="rId12"/>
    <p:sldId id="1508" r:id="rId13"/>
    <p:sldId id="1509" r:id="rId14"/>
    <p:sldId id="1510" r:id="rId15"/>
    <p:sldId id="1511" r:id="rId16"/>
    <p:sldId id="1512" r:id="rId17"/>
    <p:sldId id="1588" r:id="rId18"/>
    <p:sldId id="1590" r:id="rId19"/>
    <p:sldId id="1650" r:id="rId20"/>
    <p:sldId id="1651" r:id="rId21"/>
    <p:sldId id="1652" r:id="rId22"/>
    <p:sldId id="1514" r:id="rId23"/>
    <p:sldId id="1515" r:id="rId24"/>
    <p:sldId id="1663" r:id="rId25"/>
    <p:sldId id="1661" r:id="rId26"/>
    <p:sldId id="1662" r:id="rId27"/>
    <p:sldId id="1616" r:id="rId28"/>
    <p:sldId id="1617" r:id="rId29"/>
    <p:sldId id="1618" r:id="rId30"/>
    <p:sldId id="1619" r:id="rId31"/>
    <p:sldId id="1639" r:id="rId32"/>
    <p:sldId id="1517" r:id="rId33"/>
    <p:sldId id="1518" r:id="rId34"/>
    <p:sldId id="1519" r:id="rId35"/>
    <p:sldId id="1654" r:id="rId36"/>
    <p:sldId id="1653" r:id="rId37"/>
    <p:sldId id="1520" r:id="rId38"/>
    <p:sldId id="1521" r:id="rId39"/>
    <p:sldId id="1655" r:id="rId40"/>
    <p:sldId id="1623" r:id="rId41"/>
    <p:sldId id="1522" r:id="rId42"/>
    <p:sldId id="1523" r:id="rId43"/>
    <p:sldId id="1656" r:id="rId44"/>
    <p:sldId id="1622" r:id="rId45"/>
    <p:sldId id="1595" r:id="rId46"/>
    <p:sldId id="1612" r:id="rId47"/>
    <p:sldId id="1524" r:id="rId48"/>
    <p:sldId id="1525" r:id="rId49"/>
    <p:sldId id="1592" r:id="rId50"/>
    <p:sldId id="1596" r:id="rId51"/>
    <p:sldId id="1597" r:id="rId52"/>
    <p:sldId id="1600" r:id="rId53"/>
    <p:sldId id="1598" r:id="rId54"/>
    <p:sldId id="1599" r:id="rId55"/>
    <p:sldId id="1648" r:id="rId56"/>
    <p:sldId id="1591" r:id="rId57"/>
    <p:sldId id="1526" r:id="rId58"/>
    <p:sldId id="1527" r:id="rId59"/>
    <p:sldId id="1528" r:id="rId60"/>
    <p:sldId id="1529" r:id="rId61"/>
    <p:sldId id="1530" r:id="rId62"/>
    <p:sldId id="1531" r:id="rId63"/>
    <p:sldId id="1534" r:id="rId64"/>
    <p:sldId id="1535" r:id="rId65"/>
    <p:sldId id="1659" r:id="rId66"/>
    <p:sldId id="1660" r:id="rId67"/>
    <p:sldId id="1658" r:id="rId68"/>
    <p:sldId id="1536" r:id="rId69"/>
    <p:sldId id="1537" r:id="rId70"/>
    <p:sldId id="1538" r:id="rId71"/>
    <p:sldId id="1539" r:id="rId72"/>
    <p:sldId id="1625" r:id="rId73"/>
    <p:sldId id="1627" r:id="rId74"/>
    <p:sldId id="1628" r:id="rId75"/>
    <p:sldId id="1629" r:id="rId76"/>
    <p:sldId id="1644" r:id="rId77"/>
    <p:sldId id="1645" r:id="rId78"/>
    <p:sldId id="1540" r:id="rId79"/>
    <p:sldId id="1541" r:id="rId80"/>
    <p:sldId id="1626" r:id="rId81"/>
    <p:sldId id="1542" r:id="rId82"/>
    <p:sldId id="1543" r:id="rId83"/>
    <p:sldId id="1544" r:id="rId84"/>
    <p:sldId id="1545" r:id="rId85"/>
    <p:sldId id="1546" r:id="rId86"/>
    <p:sldId id="1547" r:id="rId87"/>
    <p:sldId id="1548" r:id="rId88"/>
    <p:sldId id="1657" r:id="rId89"/>
    <p:sldId id="1549" r:id="rId90"/>
    <p:sldId id="1550" r:id="rId91"/>
    <p:sldId id="1551" r:id="rId92"/>
    <p:sldId id="1552" r:id="rId93"/>
    <p:sldId id="1553" r:id="rId94"/>
    <p:sldId id="1554" r:id="rId95"/>
    <p:sldId id="1555" r:id="rId96"/>
    <p:sldId id="1556" r:id="rId97"/>
    <p:sldId id="1557" r:id="rId98"/>
    <p:sldId id="1642" r:id="rId99"/>
    <p:sldId id="1643" r:id="rId100"/>
    <p:sldId id="1558" r:id="rId101"/>
    <p:sldId id="1559" r:id="rId102"/>
    <p:sldId id="1560" r:id="rId103"/>
    <p:sldId id="1561" r:id="rId104"/>
    <p:sldId id="1631" r:id="rId105"/>
    <p:sldId id="1563" r:id="rId106"/>
    <p:sldId id="1564" r:id="rId107"/>
    <p:sldId id="1565" r:id="rId108"/>
    <p:sldId id="1566" r:id="rId109"/>
    <p:sldId id="1567" r:id="rId110"/>
    <p:sldId id="1568" r:id="rId111"/>
    <p:sldId id="1571" r:id="rId112"/>
    <p:sldId id="1572" r:id="rId113"/>
    <p:sldId id="1573" r:id="rId114"/>
    <p:sldId id="1574" r:id="rId115"/>
    <p:sldId id="1575" r:id="rId116"/>
    <p:sldId id="1640" r:id="rId117"/>
    <p:sldId id="1641" r:id="rId118"/>
    <p:sldId id="1576" r:id="rId119"/>
    <p:sldId id="1577" r:id="rId120"/>
    <p:sldId id="1578" r:id="rId121"/>
    <p:sldId id="1579" r:id="rId122"/>
    <p:sldId id="1580" r:id="rId123"/>
    <p:sldId id="1636" r:id="rId124"/>
    <p:sldId id="1637" r:id="rId125"/>
    <p:sldId id="1581" r:id="rId126"/>
    <p:sldId id="1582" r:id="rId127"/>
    <p:sldId id="1585" r:id="rId128"/>
    <p:sldId id="1586" r:id="rId129"/>
    <p:sldId id="1500" r:id="rId13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V214 ROSLYN ANALYZERS ON LIVE CODE" id="{E1C8FB21-FF75-44A0-8090-B2FB240B014B}">
          <p14:sldIdLst>
            <p14:sldId id="1374"/>
            <p14:sldId id="1649"/>
            <p14:sldId id="1384"/>
            <p14:sldId id="1632"/>
            <p14:sldId id="1505"/>
            <p14:sldId id="1506"/>
            <p14:sldId id="1507"/>
            <p14:sldId id="1508"/>
            <p14:sldId id="1509"/>
            <p14:sldId id="1510"/>
            <p14:sldId id="1511"/>
            <p14:sldId id="1512"/>
            <p14:sldId id="1588"/>
            <p14:sldId id="1590"/>
            <p14:sldId id="1650"/>
            <p14:sldId id="1651"/>
            <p14:sldId id="1652"/>
            <p14:sldId id="1514"/>
            <p14:sldId id="1515"/>
            <p14:sldId id="1663"/>
            <p14:sldId id="1661"/>
            <p14:sldId id="1662"/>
            <p14:sldId id="1616"/>
            <p14:sldId id="1617"/>
            <p14:sldId id="1618"/>
            <p14:sldId id="1619"/>
            <p14:sldId id="1639"/>
            <p14:sldId id="1517"/>
            <p14:sldId id="1518"/>
            <p14:sldId id="1519"/>
            <p14:sldId id="1654"/>
            <p14:sldId id="1653"/>
            <p14:sldId id="1520"/>
            <p14:sldId id="1521"/>
            <p14:sldId id="1655"/>
            <p14:sldId id="1623"/>
            <p14:sldId id="1522"/>
            <p14:sldId id="1523"/>
            <p14:sldId id="1656"/>
            <p14:sldId id="1622"/>
            <p14:sldId id="1595"/>
            <p14:sldId id="1612"/>
            <p14:sldId id="1524"/>
            <p14:sldId id="1525"/>
            <p14:sldId id="1592"/>
            <p14:sldId id="1596"/>
            <p14:sldId id="1597"/>
            <p14:sldId id="1600"/>
            <p14:sldId id="1598"/>
            <p14:sldId id="1599"/>
            <p14:sldId id="1648"/>
            <p14:sldId id="1591"/>
            <p14:sldId id="1526"/>
            <p14:sldId id="1527"/>
            <p14:sldId id="1528"/>
            <p14:sldId id="1529"/>
            <p14:sldId id="1530"/>
            <p14:sldId id="1531"/>
            <p14:sldId id="1534"/>
            <p14:sldId id="1535"/>
            <p14:sldId id="1659"/>
            <p14:sldId id="1660"/>
            <p14:sldId id="1658"/>
            <p14:sldId id="1536"/>
            <p14:sldId id="1537"/>
            <p14:sldId id="1538"/>
            <p14:sldId id="1539"/>
            <p14:sldId id="1625"/>
            <p14:sldId id="1627"/>
            <p14:sldId id="1628"/>
            <p14:sldId id="1629"/>
            <p14:sldId id="1644"/>
            <p14:sldId id="1645"/>
            <p14:sldId id="1540"/>
            <p14:sldId id="1541"/>
            <p14:sldId id="1626"/>
            <p14:sldId id="1542"/>
            <p14:sldId id="1543"/>
            <p14:sldId id="1544"/>
            <p14:sldId id="1545"/>
            <p14:sldId id="1546"/>
            <p14:sldId id="1547"/>
            <p14:sldId id="1548"/>
            <p14:sldId id="1657"/>
            <p14:sldId id="1549"/>
            <p14:sldId id="1550"/>
            <p14:sldId id="1551"/>
            <p14:sldId id="1552"/>
            <p14:sldId id="1553"/>
            <p14:sldId id="1554"/>
            <p14:sldId id="1555"/>
            <p14:sldId id="1556"/>
            <p14:sldId id="1557"/>
            <p14:sldId id="1642"/>
            <p14:sldId id="1643"/>
            <p14:sldId id="1558"/>
            <p14:sldId id="1559"/>
            <p14:sldId id="1560"/>
            <p14:sldId id="1561"/>
            <p14:sldId id="1631"/>
            <p14:sldId id="1563"/>
            <p14:sldId id="1564"/>
            <p14:sldId id="1565"/>
            <p14:sldId id="1566"/>
            <p14:sldId id="1567"/>
            <p14:sldId id="1568"/>
            <p14:sldId id="1571"/>
            <p14:sldId id="1572"/>
            <p14:sldId id="1573"/>
            <p14:sldId id="1574"/>
            <p14:sldId id="1575"/>
            <p14:sldId id="1640"/>
            <p14:sldId id="1641"/>
            <p14:sldId id="1576"/>
            <p14:sldId id="1577"/>
            <p14:sldId id="1578"/>
            <p14:sldId id="1579"/>
            <p14:sldId id="1580"/>
            <p14:sldId id="1636"/>
            <p14:sldId id="1637"/>
            <p14:sldId id="1581"/>
            <p14:sldId id="1582"/>
            <p14:sldId id="1585"/>
            <p14:sldId id="1586"/>
            <p14:sldId id="150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156" autoAdjust="0"/>
    <p:restoredTop sz="52335" autoAdjust="0"/>
  </p:normalViewPr>
  <p:slideViewPr>
    <p:cSldViewPr>
      <p:cViewPr varScale="1">
        <p:scale>
          <a:sx n="58" d="100"/>
          <a:sy n="58" d="100"/>
        </p:scale>
        <p:origin x="852"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0"/>
    </p:cViewPr>
  </p:sorterViewPr>
  <p:notesViewPr>
    <p:cSldViewPr showGuides="1">
      <p:cViewPr varScale="1">
        <p:scale>
          <a:sx n="60" d="100"/>
          <a:sy n="60" d="100"/>
        </p:scale>
        <p:origin x="2237" y="43"/>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presProps" Target="pres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notesMaster" Target="notesMasters/notesMaster1.xml"/><Relationship Id="rId136"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handoutMaster" Target="handoutMasters/handoutMaster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commentAuthors" Target="commentAuthor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jhealy\OneDrive%20-%20Microsoft\FY17\hw\static-code-analysis-results.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jhealy\OneDrive%20-%20Microsoft\FY17\hw\static-code-analysis-results.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jhealy\OneDrive%20-%20Microsoft\FY17\hw\static-code-analysis-results.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'[static-code-analysis-results.xlsx]ValueNet-High-Medium'!$C$4:$C$8</cx:f>
        <cx:lvl ptCount="5">
          <cx:pt idx="0">Exception Pattern</cx:pt>
          <cx:pt idx="1">Memory</cx:pt>
          <cx:pt idx="2">Craftsmanship</cx:pt>
          <cx:pt idx="3">OO Patterns</cx:pt>
          <cx:pt idx="4">Performance</cx:pt>
        </cx:lvl>
      </cx:strDim>
      <cx:numDim type="size">
        <cx:f>'[static-code-analysis-results.xlsx]ValueNet-High-Medium'!$D$4:$D$8</cx:f>
        <cx:lvl ptCount="5" formatCode="General">
          <cx:pt idx="0">241</cx:pt>
          <cx:pt idx="1">208</cx:pt>
          <cx:pt idx="2">201</cx:pt>
          <cx:pt idx="3">168</cx:pt>
          <cx:pt idx="4">76</cx:pt>
        </cx:lvl>
      </cx:numDim>
    </cx:data>
  </cx:chartData>
  <cx:chart>
    <cx:title pos="t" align="ctr" overlay="0">
      <cx:tx>
        <cx:txData>
          <cx:v>Defects by Area</cx:v>
        </cx:txData>
      </cx:tx>
      <cx:txPr>
        <a:bodyPr spcFirstLastPara="1" vertOverflow="ellipsis" wrap="square" lIns="0" tIns="0" rIns="0" bIns="0" anchor="ctr" anchorCtr="1"/>
        <a:lstStyle/>
        <a:p>
          <a:pPr algn="ctr">
            <a:defRPr/>
          </a:pPr>
          <a:r>
            <a:rPr lang="en-US"/>
            <a:t>Defects by Area</a:t>
          </a:r>
        </a:p>
      </cx:txPr>
    </cx:title>
    <cx:plotArea>
      <cx:plotAreaRegion>
        <cx:series layoutId="treemap" uniqueId="{1F562608-B995-4E3D-B368-0986AE623103}">
          <cx:dataLabels pos="ctr">
            <cx:visibility seriesName="0" categoryName="1" value="0"/>
          </cx:dataLabels>
          <cx:dataId val="0"/>
          <cx:layoutPr>
            <cx:parentLabelLayout val="overlapping"/>
          </cx:layoutPr>
        </cx:series>
      </cx:plotAreaRegion>
    </cx:plotArea>
    <cx:legend pos="r" align="ctr" overlay="0"/>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'[static-code-analysis-results.xlsx]ViolationByProject'!$D$13:$D$42</cx:f>
        <cx:lvl ptCount="30">
          <cx:pt idx="0">Repository</cx:pt>
          <cx:pt idx="1">Web.Utils.Service.Client</cx:pt>
          <cx:pt idx="2">Entity</cx:pt>
          <cx:pt idx="3">Web.Shell</cx:pt>
          <cx:pt idx="4">Provider</cx:pt>
          <cx:pt idx="5">Common.Helpers</cx:pt>
          <cx:pt idx="6">Web.ViewModels</cx:pt>
          <cx:pt idx="7">Common.AuditLog</cx:pt>
          <cx:pt idx="8">Mobile.Web</cx:pt>
          <cx:pt idx="9">RadioModel</cx:pt>
          <cx:pt idx="10">Common.isomHelpers</cx:pt>
          <cx:pt idx="11">Common.Constants</cx:pt>
          <cx:pt idx="12">Service.Library</cx:pt>
          <cx:pt idx="13">Common.SecurityFramework</cx:pt>
          <cx:pt idx="14">Common.Logger</cx:pt>
          <cx:pt idx="15">RadioProgrammingFeatures</cx:pt>
          <cx:pt idx="16">Common.SignalRHubNotification</cx:pt>
          <cx:pt idx="17">Common.EmailComponent</cx:pt>
          <cx:pt idx="18">Common.Caching</cx:pt>
          <cx:pt idx="19">Common.ExceptionHandler</cx:pt>
          <cx:pt idx="20">Common.Authorization</cx:pt>
          <cx:pt idx="21">Common.ExternalServiceClient</cx:pt>
          <cx:pt idx="22">RadioUtilities</cx:pt>
          <cx:pt idx="23">Common.Localization</cx:pt>
          <cx:pt idx="24">ValuenetHub</cx:pt>
          <cx:pt idx="25">CustomISOMMapperContext</cx:pt>
          <cx:pt idx="26">Common.Encryption</cx:pt>
          <cx:pt idx="27">Common.RestClient</cx:pt>
          <cx:pt idx="28">Web.Utils</cx:pt>
          <cx:pt idx="29">Common.Logging</cx:pt>
        </cx:lvl>
      </cx:strDim>
      <cx:numDim type="size">
        <cx:f>'[static-code-analysis-results.xlsx]ViolationByProject'!$E$13:$E$42</cx:f>
        <cx:lvl ptCount="30" formatCode="General">
          <cx:pt idx="0">270</cx:pt>
          <cx:pt idx="1">208</cx:pt>
          <cx:pt idx="2">142</cx:pt>
          <cx:pt idx="3">58</cx:pt>
          <cx:pt idx="4">49</cx:pt>
          <cx:pt idx="5">25</cx:pt>
          <cx:pt idx="6">20</cx:pt>
          <cx:pt idx="7">18</cx:pt>
          <cx:pt idx="8">17</cx:pt>
          <cx:pt idx="9">9</cx:pt>
          <cx:pt idx="10">7</cx:pt>
          <cx:pt idx="11">7</cx:pt>
          <cx:pt idx="12">5</cx:pt>
          <cx:pt idx="13">5</cx:pt>
          <cx:pt idx="14">5</cx:pt>
          <cx:pt idx="15">4</cx:pt>
          <cx:pt idx="16">4</cx:pt>
          <cx:pt idx="17">4</cx:pt>
          <cx:pt idx="18">3</cx:pt>
          <cx:pt idx="19">3</cx:pt>
          <cx:pt idx="20">3</cx:pt>
          <cx:pt idx="21">3</cx:pt>
          <cx:pt idx="22">2</cx:pt>
          <cx:pt idx="23">2</cx:pt>
          <cx:pt idx="24">1</cx:pt>
          <cx:pt idx="25">1</cx:pt>
          <cx:pt idx="26">1</cx:pt>
          <cx:pt idx="27">1</cx:pt>
          <cx:pt idx="28">0</cx:pt>
          <cx:pt idx="29">0</cx:pt>
        </cx:lvl>
      </cx:numDim>
    </cx:data>
  </cx:chartData>
  <cx:chart>
    <cx:title pos="t" align="ctr" overlay="0">
      <cx:tx>
        <cx:txData>
          <cx:v>Defects by Project</cx:v>
        </cx:txData>
      </cx:tx>
      <cx:txPr>
        <a:bodyPr spcFirstLastPara="1" vertOverflow="ellipsis" wrap="square" lIns="0" tIns="0" rIns="0" bIns="0" anchor="ctr" anchorCtr="1"/>
        <a:lstStyle/>
        <a:p>
          <a:pPr algn="ctr">
            <a:defRPr/>
          </a:pPr>
          <a:r>
            <a:rPr lang="en-US" b="1" dirty="0"/>
            <a:t>Defects by Project</a:t>
          </a:r>
        </a:p>
      </cx:txPr>
    </cx:title>
    <cx:plotArea>
      <cx:plotAreaRegion>
        <cx:series layoutId="treemap" uniqueId="{17B537B8-BE12-4E2A-9917-F042B38947CF}">
          <cx:tx>
            <cx:txData>
              <cx:f>'[static-code-analysis-results.xlsx]ViolationByProject'!$E$12</cx:f>
              <cx:v>Violations</cx:v>
            </cx:txData>
          </cx:tx>
          <cx:dataLabels pos="inEnd">
            <cx:visibility seriesName="0" categoryName="1" value="0"/>
          </cx:dataLabels>
          <cx:dataId val="0"/>
          <cx:layoutPr>
            <cx:parentLabelLayout val="overlapping"/>
          </cx:layoutPr>
        </cx:series>
      </cx:plotAreaRegion>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'[static-code-analysis-results.xlsx]ViolationByFile'!$L$7:$L$27</cx:f>
        <cx:lvl ptCount="21">
          <cx:pt idx="0">AccountManagementClient.cs</cx:pt>
          <cx:pt idx="1">CommunicatorProgramming.cs</cx:pt>
          <cx:pt idx="2">CommunicatorProgrammingClient.cs</cx:pt>
          <cx:pt idx="3">AccountManagement.cs</cx:pt>
          <cx:pt idx="4">TCAccountManagementClient.cs</cx:pt>
          <cx:pt idx="5">PanelNotification.cs</cx:pt>
          <cx:pt idx="6">PanelNotificationClient.cs</cx:pt>
          <cx:pt idx="7">ReportsMangement.cs</cx:pt>
          <cx:pt idx="8">ReportManagementMDX.cs</cx:pt>
          <cx:pt idx="9">TemplateManagementController.cs</cx:pt>
          <cx:pt idx="10">PanelConfiguration.cs</cx:pt>
          <cx:pt idx="11">FirmwareJob.cs</cx:pt>
          <cx:pt idx="12">RadioModelUnitTest.cs</cx:pt>
          <cx:pt idx="13">UserManagement.cs</cx:pt>
          <cx:pt idx="14">AuditLogConstant.cs</cx:pt>
          <cx:pt idx="15">FirmwareManagementClient.cs</cx:pt>
          <cx:pt idx="16">CommunicatorProgrammingProvider.cs</cx:pt>
          <cx:pt idx="17">AuthenticationClient.cs</cx:pt>
          <cx:pt idx="18">TCAccountManagementProvider.cs</cx:pt>
          <cx:pt idx="19">PanelConfigurationProvider.cs</cx:pt>
          <cx:pt idx="20">SystemConfigController.cs</cx:pt>
        </cx:lvl>
      </cx:strDim>
      <cx:numDim type="size">
        <cx:f>'[static-code-analysis-results.xlsx]ViolationByFile'!$M$7:$M$27</cx:f>
        <cx:lvl ptCount="21" formatCode="General">
          <cx:pt idx="0">69</cx:pt>
          <cx:pt idx="1">61</cx:pt>
          <cx:pt idx="2">46</cx:pt>
          <cx:pt idx="3">44</cx:pt>
          <cx:pt idx="4">34</cx:pt>
          <cx:pt idx="5">27</cx:pt>
          <cx:pt idx="6">26</cx:pt>
          <cx:pt idx="7">22</cx:pt>
          <cx:pt idx="8">20</cx:pt>
          <cx:pt idx="9">20</cx:pt>
          <cx:pt idx="10">18</cx:pt>
          <cx:pt idx="11">17</cx:pt>
          <cx:pt idx="12">17</cx:pt>
          <cx:pt idx="13">14</cx:pt>
          <cx:pt idx="14">12</cx:pt>
          <cx:pt idx="15">12</cx:pt>
          <cx:pt idx="16">11</cx:pt>
          <cx:pt idx="17">11</cx:pt>
          <cx:pt idx="18">10</cx:pt>
          <cx:pt idx="19">10</cx:pt>
          <cx:pt idx="20">10</cx:pt>
        </cx:lvl>
      </cx:numDim>
    </cx:data>
  </cx:chartData>
  <cx:chart>
    <cx:title pos="t" align="ctr" overlay="0">
      <cx:tx>
        <cx:txData>
          <cx:v>Defects by File</cx:v>
        </cx:txData>
      </cx:tx>
      <cx:txPr>
        <a:bodyPr spcFirstLastPara="1" vertOverflow="ellipsis" wrap="square" lIns="0" tIns="0" rIns="0" bIns="0" anchor="ctr" anchorCtr="1"/>
        <a:lstStyle/>
        <a:p>
          <a:pPr algn="ctr">
            <a:defRPr/>
          </a:pPr>
          <a:r>
            <a:rPr lang="en-US"/>
            <a:t>Defects by File</a:t>
          </a:r>
        </a:p>
      </cx:txPr>
    </cx:title>
    <cx:plotArea>
      <cx:plotAreaRegion>
        <cx:series layoutId="treemap" uniqueId="{A85DA1F4-6AC9-49D2-86EB-B9A467B69494}">
          <cx:tx>
            <cx:txData>
              <cx:f>'[static-code-analysis-results.xlsx]ViolationByFile'!$M$6</cx:f>
              <cx:v>Violations</cx:v>
            </cx:txData>
          </cx:tx>
          <cx:dataLabels pos="ctr">
            <cx:visibility seriesName="0" categoryName="1" value="0"/>
          </cx:dataLabels>
          <cx:dataId val="0"/>
          <cx:layoutPr>
            <cx:parentLabelLayout val="overlapping"/>
          </cx:layoutPr>
        </cx:series>
      </cx:plotAreaRegion>
    </cx:plotArea>
    <cx:legend pos="r" align="ctr"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11">
  <cs:axisTitle>
    <cs:lnRef idx="0"/>
    <cs:fillRef idx="0"/>
    <cs:effectRef idx="0"/>
    <cs:fontRef idx="minor">
      <a:schemeClr val="dk1">
        <a:lumMod val="75000"/>
        <a:lumOff val="25000"/>
      </a:schemeClr>
    </cs:fontRef>
    <cs:spPr>
      <a:solidFill>
        <a:schemeClr val="bg1">
          <a:lumMod val="65000"/>
        </a:schemeClr>
      </a:solidFill>
      <a:ln>
        <a:solidFill>
          <a:schemeClr val="bg1"/>
        </a:solidFill>
      </a:ln>
    </cs:spPr>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cs:chartArea>
  <cs:dataLabel>
    <cs:lnRef idx="0"/>
    <cs:fillRef idx="0"/>
    <cs:effectRef idx="0"/>
    <cs:fontRef idx="minor">
      <a:schemeClr val="lt1"/>
    </cs:fontRef>
    <cs:defRPr sz="900"/>
  </cs:dataLabel>
  <cs:dataLabelCallout>
    <cs:lnRef idx="0"/>
    <cs:fillRef idx="0"/>
    <cs:effectRef idx="0"/>
    <cs:fontRef idx="minor">
      <a:schemeClr val="lt1"/>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ln>
        <a:solidFill>
          <a:schemeClr val="lt1"/>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18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9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411">
  <cs:axisTitle>
    <cs:lnRef idx="0"/>
    <cs:fillRef idx="0"/>
    <cs:effectRef idx="0"/>
    <cs:fontRef idx="minor">
      <a:schemeClr val="dk1">
        <a:lumMod val="75000"/>
        <a:lumOff val="25000"/>
      </a:schemeClr>
    </cs:fontRef>
    <cs:spPr>
      <a:solidFill>
        <a:schemeClr val="bg1">
          <a:lumMod val="65000"/>
        </a:schemeClr>
      </a:solidFill>
      <a:ln>
        <a:solidFill>
          <a:schemeClr val="bg1"/>
        </a:solidFill>
      </a:ln>
    </cs:spPr>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cs:chartArea>
  <cs:dataLabel>
    <cs:lnRef idx="0"/>
    <cs:fillRef idx="0"/>
    <cs:effectRef idx="0"/>
    <cs:fontRef idx="minor">
      <a:schemeClr val="lt1"/>
    </cs:fontRef>
    <cs:defRPr sz="900"/>
  </cs:dataLabel>
  <cs:dataLabelCallout>
    <cs:lnRef idx="0"/>
    <cs:fillRef idx="0"/>
    <cs:effectRef idx="0"/>
    <cs:fontRef idx="minor">
      <a:schemeClr val="lt1"/>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ln>
        <a:solidFill>
          <a:schemeClr val="lt1"/>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18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9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6/9/2021 7:34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6/9/2021 7:34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6/9/2021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86911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great VAR debate - https://github.com/code-cracker/code-cracker/issues/783</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6/9/2021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567269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6/9/2021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2351305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6/9/2021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964627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6/9/2021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184076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6/9/2021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52337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6/9/2021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3773089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6/9/2021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4113431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was caught via </a:t>
            </a:r>
            <a:r>
              <a:rPr lang="en-US" dirty="0" err="1"/>
              <a:t>pfe</a:t>
            </a:r>
            <a:r>
              <a:rPr lang="en-US" dirty="0"/>
              <a:t> code review tool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6/9/2021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123</a:t>
            </a:fld>
            <a:endParaRPr lang="en-US" dirty="0"/>
          </a:p>
        </p:txBody>
      </p:sp>
    </p:spTree>
    <p:extLst>
      <p:ext uri="{BB962C8B-B14F-4D97-AF65-F5344CB8AC3E}">
        <p14:creationId xmlns:p14="http://schemas.microsoft.com/office/powerpoint/2010/main" val="4132215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6/9/2021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124</a:t>
            </a:fld>
            <a:endParaRPr lang="en-US" dirty="0"/>
          </a:p>
        </p:txBody>
      </p:sp>
    </p:spTree>
    <p:extLst>
      <p:ext uri="{BB962C8B-B14F-4D97-AF65-F5344CB8AC3E}">
        <p14:creationId xmlns:p14="http://schemas.microsoft.com/office/powerpoint/2010/main" val="2058522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6/9/2021</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125</a:t>
            </a:fld>
            <a:endParaRPr lang="en-US" dirty="0"/>
          </a:p>
        </p:txBody>
      </p:sp>
    </p:spTree>
    <p:extLst>
      <p:ext uri="{BB962C8B-B14F-4D97-AF65-F5344CB8AC3E}">
        <p14:creationId xmlns:p14="http://schemas.microsoft.com/office/powerpoint/2010/main" val="3456053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solidFill>
                  <a:prstClr val="black"/>
                </a:solidFill>
              </a:rPr>
              <a:pPr/>
              <a:t>6/9/2021 7:34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196089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https://docs.microsoft.com/en-us/visualstudio/code-quality/install-net-analyzers?view=vs-2019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6/9/2021 7:50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109660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https://www.visualstudio.com/en-us/news/releasenotes/vs2017-relnotes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6/9/2021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102160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https://www.visualstudio.com/en-us/news/releasenotes/vs2017-relnotes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6/9/2021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532372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https://www.visualstudio.com/en-us/news/releasenotes/vs2017-relnotes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6/9/2021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162262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JHEALY – CANNOT FIND THESE IN RC3</a:t>
            </a:r>
            <a:endParaRPr lang="en-US" dirty="0"/>
          </a:p>
          <a:p>
            <a:endParaRPr lang="en-US" dirty="0"/>
          </a:p>
          <a:p>
            <a:r>
              <a:rPr lang="en-US" dirty="0"/>
              <a:t>https://blogs.msdn.microsoft.com/visualstudioalm/2016/11/30/live-dependency-validation-in-visual-studio-2017/</a:t>
            </a:r>
          </a:p>
          <a:p>
            <a:endParaRPr lang="en-US" dirty="0"/>
          </a:p>
          <a:p>
            <a:r>
              <a:rPr lang="en-US" dirty="0"/>
              <a:t>Error Code</a:t>
            </a:r>
          </a:p>
          <a:p>
            <a:r>
              <a:rPr lang="en-US" dirty="0"/>
              <a:t>When is it reported?</a:t>
            </a:r>
          </a:p>
          <a:p>
            <a:r>
              <a:rPr lang="en-US" dirty="0"/>
              <a:t>DV0001</a:t>
            </a:r>
          </a:p>
          <a:p>
            <a:r>
              <a:rPr lang="en-US" b="1" dirty="0"/>
              <a:t>Invalid Dependency</a:t>
            </a:r>
            <a:r>
              <a:rPr lang="en-US" dirty="0"/>
              <a:t>. This issue is reported when a code element (namespace, type, member) mapped to a Layer references a code element mapped to another layer, but there is no dependency arrow between these layers in the dependency validation diagram containing this layers. This is a dependency constraint violation</a:t>
            </a:r>
          </a:p>
          <a:p>
            <a:r>
              <a:rPr lang="en-US" dirty="0"/>
              <a:t>DV1001</a:t>
            </a:r>
          </a:p>
          <a:p>
            <a:r>
              <a:rPr lang="en-US" b="1" dirty="0"/>
              <a:t>Invalid namespace name</a:t>
            </a:r>
            <a:r>
              <a:rPr lang="en-US" dirty="0"/>
              <a:t>. This issue is reported on a code element associated with a layer which “Allowed Namespace Names” property does not contain the namespace in which this code element is defined. This is a naming constraint violation. </a:t>
            </a:r>
          </a:p>
          <a:p>
            <a:r>
              <a:rPr lang="en-US" dirty="0"/>
              <a:t>Note that the syntax of “Allowed Namespace Names” is to be a semi-colon list of namespaces in which code elements associated with are layer are permitted to be defined.</a:t>
            </a:r>
          </a:p>
          <a:p>
            <a:r>
              <a:rPr lang="en-US" dirty="0"/>
              <a:t>DV1002</a:t>
            </a:r>
          </a:p>
          <a:p>
            <a:r>
              <a:rPr lang="en-US" b="1" dirty="0"/>
              <a:t>Dependency on </a:t>
            </a:r>
            <a:r>
              <a:rPr lang="en-US" b="1" dirty="0" err="1"/>
              <a:t>unreferenceable</a:t>
            </a:r>
            <a:r>
              <a:rPr lang="en-US" b="1" dirty="0"/>
              <a:t> namespace</a:t>
            </a:r>
            <a:r>
              <a:rPr lang="en-US" dirty="0"/>
              <a:t>. This issue is reported on a code element associated with a layer and referencing another code element defined in a namespace which is defined in the “</a:t>
            </a:r>
            <a:r>
              <a:rPr lang="en-US" dirty="0" err="1"/>
              <a:t>Unreferenceable</a:t>
            </a:r>
            <a:r>
              <a:rPr lang="en-US" dirty="0"/>
              <a:t> Namespace” property of the layer. This is a naming constraint violation. </a:t>
            </a:r>
          </a:p>
          <a:p>
            <a:r>
              <a:rPr lang="en-US" dirty="0"/>
              <a:t>Note that the “</a:t>
            </a:r>
            <a:r>
              <a:rPr lang="en-US" dirty="0" err="1"/>
              <a:t>Unreferenceable</a:t>
            </a:r>
            <a:r>
              <a:rPr lang="en-US" dirty="0"/>
              <a:t> Namespaces” property is defined as a Semi-colon separated list of namespaces that should not be referenced in code elements associated with this layer</a:t>
            </a:r>
          </a:p>
          <a:p>
            <a:r>
              <a:rPr lang="en-US" dirty="0"/>
              <a:t>DV1003</a:t>
            </a:r>
          </a:p>
          <a:p>
            <a:r>
              <a:rPr lang="en-US" b="1" dirty="0"/>
              <a:t>Disallowed namespace name</a:t>
            </a:r>
            <a:r>
              <a:rPr lang="en-US" dirty="0"/>
              <a:t>. This issue is reported on a code element associated with a layer which “Disallowed Namespace Names” property contains the namespace in which this code element is defined. This is a naming constraint violation. </a:t>
            </a:r>
          </a:p>
          <a:p>
            <a:r>
              <a:rPr lang="en-US" dirty="0"/>
              <a:t>Note that the “Disallowed namespace name” property is defined as a Semi-colon separated list of namespaces in which code elements associated with this Layer should not be defined.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6/9/2021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064579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6/9/2021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576299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6/9/2021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916044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347345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51219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39151898"/>
      </p:ext>
    </p:extLst>
  </p:cSld>
  <p:clrMapOvr>
    <a:masterClrMapping/>
  </p:clrMapOvr>
  <p:transition>
    <p:fade/>
  </p:transition>
  <p:extLst>
    <p:ext uri="{DCECCB84-F9BA-43D5-87BE-67443E8EF086}">
      <p15:sldGuideLst xmlns:p15="http://schemas.microsoft.com/office/powerpoint/2012/main">
        <p15:guide id="1" pos="391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152206113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622106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5661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16A67F-BA11-4C27-8FA0-1F37C3C903EE}" type="datetimeFigureOut">
              <a:rPr lang="en-US" smtClean="0"/>
              <a:t>6/9/2021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DA5B67-7D30-42C5-96B7-472DF3079468}" type="slidenum">
              <a:rPr lang="en-US" smtClean="0"/>
              <a:t>‹#›</a:t>
            </a:fld>
            <a:endParaRPr lang="en-US"/>
          </a:p>
        </p:txBody>
      </p:sp>
    </p:spTree>
    <p:extLst>
      <p:ext uri="{BB962C8B-B14F-4D97-AF65-F5344CB8AC3E}">
        <p14:creationId xmlns:p14="http://schemas.microsoft.com/office/powerpoint/2010/main" val="12585609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C116A67F-BA11-4C27-8FA0-1F37C3C903EE}" type="datetimeFigureOut">
              <a:rPr lang="en-US" smtClean="0"/>
              <a:t>6/9/2021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DA5B67-7D30-42C5-96B7-472DF3079468}" type="slidenum">
              <a:rPr lang="en-US" smtClean="0"/>
              <a:t>‹#›</a:t>
            </a:fld>
            <a:endParaRPr lang="en-US"/>
          </a:p>
        </p:txBody>
      </p:sp>
    </p:spTree>
    <p:extLst>
      <p:ext uri="{BB962C8B-B14F-4D97-AF65-F5344CB8AC3E}">
        <p14:creationId xmlns:p14="http://schemas.microsoft.com/office/powerpoint/2010/main" val="2686942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454301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8125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20720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500121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471" r:id="rId3"/>
    <p:sldLayoutId id="2147484390" r:id="rId4"/>
    <p:sldLayoutId id="2147484392" r:id="rId5"/>
    <p:sldLayoutId id="2147484394" r:id="rId6"/>
    <p:sldLayoutId id="2147484396" r:id="rId7"/>
    <p:sldLayoutId id="2147484397" r:id="rId8"/>
    <p:sldLayoutId id="2147484398" r:id="rId9"/>
    <p:sldLayoutId id="2147484399" r:id="rId10"/>
    <p:sldLayoutId id="2147484400" r:id="rId11"/>
    <p:sldLayoutId id="2147484401" r:id="rId12"/>
    <p:sldLayoutId id="2147484403" r:id="rId13"/>
    <p:sldLayoutId id="2147484464" r:id="rId14"/>
    <p:sldLayoutId id="2147484404" r:id="rId15"/>
    <p:sldLayoutId id="2147484405" r:id="rId16"/>
    <p:sldLayoutId id="2147484407" r:id="rId17"/>
    <p:sldLayoutId id="2147484409" r:id="rId18"/>
    <p:sldLayoutId id="2147484410" r:id="rId19"/>
    <p:sldLayoutId id="2147484480" r:id="rId20"/>
    <p:sldLayoutId id="2147484481"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636932969"/>
      </p:ext>
    </p:extLst>
  </p:cSld>
  <p:clrMap bg1="dk1" tx1="lt1" bg2="dk2" tx2="lt2" accent1="accent1" accent2="accent2" accent3="accent3" accent4="accent4" accent5="accent5" accent6="accent6" hlink="hlink" folHlink="folHlink"/>
  <p:sldLayoutIdLst>
    <p:sldLayoutId id="2147484479"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social.msdn.microsoft.com/Forums/en-US/d006edf6-8c4d-40a8-aa97-cf29f940ca59/tfs-2015-build-how-to-run-code-analysis?forum=tfsbuild" TargetMode="External"/><Relationship Id="rId2" Type="http://schemas.openxmlformats.org/officeDocument/2006/relationships/hyperlink" Target="https://msdn.microsoft.com/en-us/library/dd264876.aspx" TargetMode="Externa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18" Type="http://schemas.openxmlformats.org/officeDocument/2006/relationships/image" Target="../media/image42.pn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36.png"/><Relationship Id="rId17" Type="http://schemas.openxmlformats.org/officeDocument/2006/relationships/image" Target="../media/image41.svg"/><Relationship Id="rId2" Type="http://schemas.openxmlformats.org/officeDocument/2006/relationships/image" Target="../media/image26.png"/><Relationship Id="rId16" Type="http://schemas.openxmlformats.org/officeDocument/2006/relationships/image" Target="../media/image40.png"/><Relationship Id="rId1" Type="http://schemas.openxmlformats.org/officeDocument/2006/relationships/slideLayout" Target="../slideLayouts/slideLayout20.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5" Type="http://schemas.openxmlformats.org/officeDocument/2006/relationships/image" Target="../media/image39.svg"/><Relationship Id="rId10" Type="http://schemas.openxmlformats.org/officeDocument/2006/relationships/image" Target="../media/image34.png"/><Relationship Id="rId19" Type="http://schemas.openxmlformats.org/officeDocument/2006/relationships/image" Target="../media/image43.sv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dotnet/roslyn/wiki/Getting-Started-Writing-a-Custom-Analyzer-&amp;-Code-Fix"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channel9.msdn.com/events/Xamarin-Evolve/2016/The-Power-of-Roslyn-Improving-Your-Productivity-with-Live-Code-Analyzer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code-cracker" TargetMode="External"/><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www.sonarlint.org/visualstudio/index.html" TargetMode="External"/><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hyperlink" Target="https://channel9.msdn.com/coding4fun/blog/Roslynator-and-Roslynator-Refactorings-for-Visual-Studio-2017" TargetMode="External"/><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hyperlink" Target="http://pihrt.net/Roslynator"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otnet-security-guard.github.io/" TargetMode="External"/><Relationship Id="rId2" Type="http://schemas.openxmlformats.org/officeDocument/2006/relationships/hyperlink" Target="https://github.com/Wintellect/Wintellect.Analyzers" TargetMode="External"/><Relationship Id="rId1" Type="http://schemas.openxmlformats.org/officeDocument/2006/relationships/slideLayout" Target="../slideLayouts/slideLayout5.xml"/><Relationship Id="rId6" Type="http://schemas.openxmlformats.org/officeDocument/2006/relationships/hyperlink" Target="http://dfwiki.devfish.net/technology.Analyzers.ashx" TargetMode="External"/><Relationship Id="rId5" Type="http://schemas.openxmlformats.org/officeDocument/2006/relationships/hyperlink" Target="https://github.com/DotNetAnalyzers" TargetMode="External"/><Relationship Id="rId4" Type="http://schemas.openxmlformats.org/officeDocument/2006/relationships/hyperlink" Target="http://nugetmusthaves.com/Tag/analyzers"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3" Type="http://schemas.openxmlformats.org/officeDocument/2006/relationships/image" Target="../media/image50.svg"/><Relationship Id="rId7" Type="http://schemas.openxmlformats.org/officeDocument/2006/relationships/image" Target="../media/image54.svg"/><Relationship Id="rId12"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1.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sv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NULL"/><Relationship Id="rId2" Type="http://schemas.microsoft.com/office/2014/relationships/chartEx" Target="../charts/chartEx1.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NULL"/><Relationship Id="rId2" Type="http://schemas.microsoft.com/office/2014/relationships/chartEx" Target="../charts/chartEx2.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NULL"/><Relationship Id="rId2" Type="http://schemas.microsoft.com/office/2014/relationships/chartEx" Target="../charts/chartEx3.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hyperlink" Target="https://msdn.microsoft.com/en-us/library/microsoft.aspnet.signalr.client.hubconnection.dispose" TargetMode="Externa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hyperlink" Target="http://msdn.microsoft.com/en-us/library/aa355056.aspx"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20.xml"/><Relationship Id="rId5" Type="http://schemas.openxmlformats.org/officeDocument/2006/relationships/image" Target="../media/image75.svg"/><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2125678"/>
            <a:ext cx="12435705" cy="1828786"/>
          </a:xfrm>
        </p:spPr>
        <p:txBody>
          <a:bodyPr/>
          <a:lstStyle/>
          <a:p>
            <a:r>
              <a:rPr lang="en-US" sz="4800" dirty="0"/>
              <a:t>Roslyn Analyzers and Real World Code</a:t>
            </a:r>
            <a:br>
              <a:rPr lang="en-US" sz="4800" dirty="0"/>
            </a:br>
            <a:r>
              <a:rPr lang="en-US" sz="3200" i="1" dirty="0"/>
              <a:t>clones and disposing and oh my…</a:t>
            </a:r>
            <a:endParaRPr lang="en-US" sz="4800" i="1" dirty="0"/>
          </a:p>
        </p:txBody>
      </p:sp>
      <p:sp>
        <p:nvSpPr>
          <p:cNvPr id="5" name="Text Placeholder 4"/>
          <p:cNvSpPr>
            <a:spLocks noGrp="1"/>
          </p:cNvSpPr>
          <p:nvPr>
            <p:ph type="body" sz="quarter" idx="12"/>
          </p:nvPr>
        </p:nvSpPr>
        <p:spPr>
          <a:xfrm>
            <a:off x="3932647" y="5691798"/>
            <a:ext cx="8503828" cy="1828007"/>
          </a:xfrm>
        </p:spPr>
        <p:txBody>
          <a:bodyPr/>
          <a:lstStyle/>
          <a:p>
            <a:pPr algn="r"/>
            <a:r>
              <a:rPr lang="en-US" sz="2400" dirty="0"/>
              <a:t>Joe Healy – Microsoft – Tampa, FL</a:t>
            </a:r>
          </a:p>
          <a:p>
            <a:pPr algn="r"/>
            <a:r>
              <a:rPr lang="en-US" sz="2400" dirty="0"/>
              <a:t>Cloud Solution Architect</a:t>
            </a:r>
          </a:p>
          <a:p>
            <a:pPr algn="r"/>
            <a:r>
              <a:rPr lang="en-US" sz="2400" dirty="0"/>
              <a:t>jhealy@microsoft.com</a:t>
            </a:r>
          </a:p>
        </p:txBody>
      </p:sp>
    </p:spTree>
    <p:extLst>
      <p:ext uri="{BB962C8B-B14F-4D97-AF65-F5344CB8AC3E}">
        <p14:creationId xmlns:p14="http://schemas.microsoft.com/office/powerpoint/2010/main" val="2777298460"/>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7 clones</a:t>
            </a:r>
          </a:p>
        </p:txBody>
      </p:sp>
      <p:sp>
        <p:nvSpPr>
          <p:cNvPr id="2" name="Title 1"/>
          <p:cNvSpPr>
            <a:spLocks noGrp="1"/>
          </p:cNvSpPr>
          <p:nvPr>
            <p:ph type="title"/>
          </p:nvPr>
        </p:nvSpPr>
        <p:spPr/>
        <p:txBody>
          <a:bodyPr/>
          <a:lstStyle/>
          <a:p>
            <a:r>
              <a:rPr lang="en-US" dirty="0" err="1"/>
              <a:t>RadioModel</a:t>
            </a:r>
            <a:r>
              <a:rPr lang="en-US" dirty="0"/>
              <a:t> Cloned in all these classes</a:t>
            </a:r>
          </a:p>
        </p:txBody>
      </p:sp>
      <p:pic>
        <p:nvPicPr>
          <p:cNvPr id="6" name="Picture 5"/>
          <p:cNvPicPr>
            <a:picLocks noChangeAspect="1"/>
          </p:cNvPicPr>
          <p:nvPr/>
        </p:nvPicPr>
        <p:blipFill>
          <a:blip r:embed="rId2"/>
          <a:stretch>
            <a:fillRect/>
          </a:stretch>
        </p:blipFill>
        <p:spPr>
          <a:xfrm>
            <a:off x="-177290" y="2034238"/>
            <a:ext cx="12339128" cy="4023628"/>
          </a:xfrm>
          <a:prstGeom prst="rect">
            <a:avLst/>
          </a:prstGeom>
        </p:spPr>
      </p:pic>
    </p:spTree>
    <p:extLst>
      <p:ext uri="{BB962C8B-B14F-4D97-AF65-F5344CB8AC3E}">
        <p14:creationId xmlns:p14="http://schemas.microsoft.com/office/powerpoint/2010/main" val="334801575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OO problem</a:t>
            </a:r>
          </a:p>
        </p:txBody>
      </p:sp>
      <p:sp>
        <p:nvSpPr>
          <p:cNvPr id="4" name="Content Placeholder 2"/>
          <p:cNvSpPr txBox="1">
            <a:spLocks/>
          </p:cNvSpPr>
          <p:nvPr/>
        </p:nvSpPr>
        <p:spPr>
          <a:xfrm>
            <a:off x="457580" y="1394165"/>
            <a:ext cx="9265867" cy="3657560"/>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2400" b="1" dirty="0">
                <a:latin typeface="Consolas" panose="020B0609020204030204" pitchFamily="49" charset="0"/>
              </a:rPr>
              <a:t>public abstract class </a:t>
            </a:r>
            <a:r>
              <a:rPr lang="en-US" sz="2400" b="1" dirty="0" err="1">
                <a:latin typeface="Consolas" panose="020B0609020204030204" pitchFamily="49" charset="0"/>
              </a:rPr>
              <a:t>LoggerBase</a:t>
            </a:r>
            <a:r>
              <a:rPr lang="en-US" sz="2400" b="1" dirty="0">
                <a:latin typeface="Consolas" panose="020B0609020204030204" pitchFamily="49" charset="0"/>
              </a:rPr>
              <a:t> : </a:t>
            </a:r>
            <a:r>
              <a:rPr lang="en-US" sz="2400" b="1" dirty="0" err="1">
                <a:latin typeface="Consolas" panose="020B0609020204030204" pitchFamily="49" charset="0"/>
              </a:rPr>
              <a:t>EventSource</a:t>
            </a:r>
            <a:r>
              <a:rPr lang="en-US" sz="2400" b="1" dirty="0">
                <a:latin typeface="Consolas" panose="020B0609020204030204" pitchFamily="49" charset="0"/>
              </a:rPr>
              <a:t>, </a:t>
            </a:r>
            <a:r>
              <a:rPr lang="en-US" sz="2400" b="1" dirty="0" err="1">
                <a:latin typeface="Consolas" panose="020B0609020204030204" pitchFamily="49" charset="0"/>
              </a:rPr>
              <a:t>ILogger</a:t>
            </a:r>
            <a:r>
              <a:rPr lang="en-US" sz="2400" b="1" dirty="0">
                <a:latin typeface="Consolas" panose="020B0609020204030204" pitchFamily="49" charset="0"/>
              </a:rPr>
              <a:t>, IDisposable</a:t>
            </a:r>
          </a:p>
          <a:p>
            <a:pPr marL="0" indent="0">
              <a:buNone/>
            </a:pPr>
            <a:r>
              <a:rPr lang="en-US" sz="2400" b="1" dirty="0">
                <a:latin typeface="Consolas" panose="020B0609020204030204" pitchFamily="49" charset="0"/>
              </a:rPr>
              <a:t>{</a:t>
            </a:r>
          </a:p>
          <a:p>
            <a:pPr marL="0" indent="0">
              <a:buNone/>
            </a:pPr>
            <a:r>
              <a:rPr lang="en-US" sz="2400" b="1" dirty="0">
                <a:latin typeface="Consolas" panose="020B0609020204030204" pitchFamily="49" charset="0"/>
              </a:rPr>
              <a:t>    public string Name</a:t>
            </a:r>
          </a:p>
          <a:p>
            <a:pPr marL="0" indent="0">
              <a:buNone/>
            </a:pPr>
            <a:r>
              <a:rPr lang="en-US" sz="2400" b="1" dirty="0">
                <a:latin typeface="Consolas" panose="020B0609020204030204" pitchFamily="49" charset="0"/>
              </a:rPr>
              <a:t>    {</a:t>
            </a:r>
          </a:p>
          <a:p>
            <a:pPr marL="0" indent="0">
              <a:buNone/>
            </a:pPr>
            <a:r>
              <a:rPr lang="en-US" sz="2400" b="1" dirty="0">
                <a:latin typeface="Consolas" panose="020B0609020204030204" pitchFamily="49" charset="0"/>
              </a:rPr>
              <a:t>        get;</a:t>
            </a:r>
          </a:p>
          <a:p>
            <a:pPr marL="0" indent="0">
              <a:buNone/>
            </a:pPr>
            <a:r>
              <a:rPr lang="en-US" sz="2400" b="1" dirty="0">
                <a:latin typeface="Consolas" panose="020B0609020204030204" pitchFamily="49" charset="0"/>
              </a:rPr>
              <a:t>        private set;</a:t>
            </a:r>
          </a:p>
          <a:p>
            <a:pPr marL="0" indent="0">
              <a:buNone/>
            </a:pPr>
            <a:r>
              <a:rPr lang="en-US" sz="2400" b="1" dirty="0">
                <a:latin typeface="Consolas" panose="020B0609020204030204" pitchFamily="49" charset="0"/>
              </a:rPr>
              <a:t>    }</a:t>
            </a:r>
          </a:p>
        </p:txBody>
      </p:sp>
      <p:sp>
        <p:nvSpPr>
          <p:cNvPr id="6" name="Rectangle 5"/>
          <p:cNvSpPr/>
          <p:nvPr/>
        </p:nvSpPr>
        <p:spPr>
          <a:xfrm>
            <a:off x="7681261" y="6552875"/>
            <a:ext cx="2464136"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LgoUtils.cs</a:t>
            </a:r>
            <a:endParaRPr lang="en-US" dirty="0"/>
          </a:p>
        </p:txBody>
      </p:sp>
    </p:spTree>
    <p:extLst>
      <p:ext uri="{BB962C8B-B14F-4D97-AF65-F5344CB8AC3E}">
        <p14:creationId xmlns:p14="http://schemas.microsoft.com/office/powerpoint/2010/main" val="309821260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Hides inherited member [CA1063][S1939]</a:t>
            </a:r>
          </a:p>
        </p:txBody>
      </p:sp>
      <p:sp>
        <p:nvSpPr>
          <p:cNvPr id="4" name="TextBox 3"/>
          <p:cNvSpPr txBox="1"/>
          <p:nvPr/>
        </p:nvSpPr>
        <p:spPr>
          <a:xfrm>
            <a:off x="914775" y="4318651"/>
            <a:ext cx="8482963" cy="1631216"/>
          </a:xfrm>
          <a:prstGeom prst="rect">
            <a:avLst/>
          </a:prstGeom>
          <a:noFill/>
        </p:spPr>
        <p:txBody>
          <a:bodyPr wrap="none" rtlCol="0">
            <a:spAutoFit/>
          </a:bodyPr>
          <a:lstStyle/>
          <a:p>
            <a:pPr marL="285750" lvl="0" indent="-285750">
              <a:buFont typeface="Arial" panose="020B0604020202020204" pitchFamily="34" charset="0"/>
              <a:buChar char="•"/>
            </a:pPr>
            <a:r>
              <a:rPr lang="en-US" sz="2400" dirty="0"/>
              <a:t>Code may be overriding or suppressing base class behavior</a:t>
            </a:r>
          </a:p>
          <a:p>
            <a:pPr marL="285750" lvl="0" indent="-285750">
              <a:buFont typeface="Arial" panose="020B0604020202020204" pitchFamily="34" charset="0"/>
              <a:buChar char="•"/>
            </a:pPr>
            <a:r>
              <a:rPr lang="en-US" sz="2400" dirty="0"/>
              <a:t>Particularly onerous when Dispose() comes into play</a:t>
            </a:r>
          </a:p>
          <a:p>
            <a:pPr marL="285750" lvl="0" indent="-285750">
              <a:buFont typeface="Arial" panose="020B0604020202020204" pitchFamily="34" charset="0"/>
              <a:buChar char="•"/>
            </a:pPr>
            <a:r>
              <a:rPr lang="en-US" sz="2400" dirty="0"/>
              <a:t>Modify class – remove property as its implemented in base class</a:t>
            </a:r>
          </a:p>
          <a:p>
            <a:pPr marL="285750" indent="-285750">
              <a:buFont typeface="Arial" panose="020B0604020202020204" pitchFamily="34" charset="0"/>
              <a:buChar char="•"/>
            </a:pPr>
            <a:endParaRPr lang="en-US" sz="2800" dirty="0"/>
          </a:p>
        </p:txBody>
      </p:sp>
      <p:sp>
        <p:nvSpPr>
          <p:cNvPr id="5" name="Content Placeholder 2"/>
          <p:cNvSpPr txBox="1">
            <a:spLocks/>
          </p:cNvSpPr>
          <p:nvPr/>
        </p:nvSpPr>
        <p:spPr>
          <a:xfrm>
            <a:off x="457580" y="1394165"/>
            <a:ext cx="9265867" cy="2743170"/>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1800" b="1" dirty="0">
                <a:latin typeface="Consolas" panose="020B0609020204030204" pitchFamily="49" charset="0"/>
              </a:rPr>
              <a:t>public abstract class </a:t>
            </a:r>
            <a:r>
              <a:rPr lang="en-US" sz="1800" b="1" dirty="0" err="1">
                <a:latin typeface="Consolas" panose="020B0609020204030204" pitchFamily="49" charset="0"/>
              </a:rPr>
              <a:t>LoggerBase</a:t>
            </a:r>
            <a:r>
              <a:rPr lang="en-US" sz="1800" b="1" dirty="0">
                <a:latin typeface="Consolas" panose="020B0609020204030204" pitchFamily="49" charset="0"/>
              </a:rPr>
              <a:t> : </a:t>
            </a:r>
            <a:r>
              <a:rPr lang="en-US" sz="1800" b="1" dirty="0" err="1">
                <a:latin typeface="Consolas" panose="020B0609020204030204" pitchFamily="49" charset="0"/>
              </a:rPr>
              <a:t>EventSource</a:t>
            </a:r>
            <a:r>
              <a:rPr lang="en-US" sz="1800" b="1" dirty="0">
                <a:latin typeface="Consolas" panose="020B0609020204030204" pitchFamily="49" charset="0"/>
              </a:rPr>
              <a:t>, </a:t>
            </a:r>
            <a:r>
              <a:rPr lang="en-US" sz="1800" b="1" dirty="0" err="1">
                <a:latin typeface="Consolas" panose="020B0609020204030204" pitchFamily="49" charset="0"/>
              </a:rPr>
              <a:t>ILogger</a:t>
            </a:r>
            <a:r>
              <a:rPr lang="en-US" sz="1800" b="1" dirty="0">
                <a:latin typeface="Consolas" panose="020B0609020204030204" pitchFamily="49" charset="0"/>
              </a:rPr>
              <a:t>, IDisposable</a:t>
            </a:r>
          </a:p>
          <a:p>
            <a:pPr marL="0" indent="0">
              <a:buNone/>
            </a:pPr>
            <a:r>
              <a:rPr lang="en-US" sz="1800" b="1" dirty="0">
                <a:latin typeface="Consolas" panose="020B0609020204030204" pitchFamily="49" charset="0"/>
              </a:rPr>
              <a:t>{</a:t>
            </a:r>
          </a:p>
          <a:p>
            <a:pPr marL="0" indent="0">
              <a:buNone/>
            </a:pPr>
            <a:r>
              <a:rPr lang="en-US" sz="1800" b="1" dirty="0">
                <a:latin typeface="Consolas" panose="020B0609020204030204" pitchFamily="49" charset="0"/>
              </a:rPr>
              <a:t>    public string Name</a:t>
            </a:r>
          </a:p>
          <a:p>
            <a:pPr marL="0" indent="0">
              <a:buNone/>
            </a:pPr>
            <a:r>
              <a:rPr lang="en-US" sz="1800" b="1" dirty="0">
                <a:latin typeface="Consolas" panose="020B0609020204030204" pitchFamily="49" charset="0"/>
              </a:rPr>
              <a:t>    {</a:t>
            </a:r>
          </a:p>
          <a:p>
            <a:pPr marL="0" indent="0">
              <a:buNone/>
            </a:pPr>
            <a:r>
              <a:rPr lang="en-US" sz="1800" b="1" dirty="0">
                <a:latin typeface="Consolas" panose="020B0609020204030204" pitchFamily="49" charset="0"/>
              </a:rPr>
              <a:t>        get;</a:t>
            </a:r>
          </a:p>
          <a:p>
            <a:pPr marL="0" indent="0">
              <a:buNone/>
            </a:pPr>
            <a:r>
              <a:rPr lang="en-US" sz="1800" b="1" dirty="0">
                <a:latin typeface="Consolas" panose="020B0609020204030204" pitchFamily="49" charset="0"/>
              </a:rPr>
              <a:t>        private set;</a:t>
            </a:r>
          </a:p>
          <a:p>
            <a:pPr marL="0" indent="0">
              <a:buNone/>
            </a:pPr>
            <a:r>
              <a:rPr lang="en-US" sz="1800" b="1" dirty="0">
                <a:latin typeface="Consolas" panose="020B0609020204030204" pitchFamily="49" charset="0"/>
              </a:rPr>
              <a:t>    }</a:t>
            </a:r>
          </a:p>
        </p:txBody>
      </p:sp>
      <p:sp>
        <p:nvSpPr>
          <p:cNvPr id="6" name="Rectangle 5"/>
          <p:cNvSpPr/>
          <p:nvPr/>
        </p:nvSpPr>
        <p:spPr>
          <a:xfrm>
            <a:off x="7681261" y="6552875"/>
            <a:ext cx="2464136"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LgoUtils.cs</a:t>
            </a:r>
            <a:endParaRPr lang="en-US" dirty="0"/>
          </a:p>
        </p:txBody>
      </p:sp>
    </p:spTree>
    <p:extLst>
      <p:ext uri="{BB962C8B-B14F-4D97-AF65-F5344CB8AC3E}">
        <p14:creationId xmlns:p14="http://schemas.microsoft.com/office/powerpoint/2010/main" val="3166197449"/>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OO problem</a:t>
            </a:r>
          </a:p>
        </p:txBody>
      </p:sp>
      <p:sp>
        <p:nvSpPr>
          <p:cNvPr id="4" name="Content Placeholder 2"/>
          <p:cNvSpPr txBox="1">
            <a:spLocks/>
          </p:cNvSpPr>
          <p:nvPr/>
        </p:nvSpPr>
        <p:spPr>
          <a:xfrm>
            <a:off x="457580" y="1394165"/>
            <a:ext cx="11338436" cy="4023316"/>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2800" b="1" dirty="0">
                <a:latin typeface="Consolas" panose="020B0609020204030204" pitchFamily="49" charset="0"/>
              </a:rPr>
              <a:t>public class </a:t>
            </a:r>
            <a:r>
              <a:rPr lang="en-US" sz="2800" b="1" dirty="0" err="1">
                <a:latin typeface="Consolas" panose="020B0609020204030204" pitchFamily="49" charset="0"/>
              </a:rPr>
              <a:t>AppConst</a:t>
            </a:r>
            <a:endParaRPr lang="en-US" sz="2800" b="1" dirty="0">
              <a:latin typeface="Consolas" panose="020B0609020204030204" pitchFamily="49" charset="0"/>
            </a:endParaRPr>
          </a:p>
          <a:p>
            <a:pPr marL="0" indent="0">
              <a:buNone/>
            </a:pPr>
            <a:r>
              <a:rPr lang="en-US" sz="2800" b="1" dirty="0">
                <a:latin typeface="Consolas" panose="020B0609020204030204" pitchFamily="49" charset="0"/>
              </a:rPr>
              <a:t>{</a:t>
            </a:r>
          </a:p>
          <a:p>
            <a:pPr marL="0" indent="0">
              <a:buNone/>
            </a:pPr>
            <a:r>
              <a:rPr lang="en-US" sz="2800" b="1" dirty="0">
                <a:latin typeface="Consolas" panose="020B0609020204030204" pitchFamily="49" charset="0"/>
              </a:rPr>
              <a:t>    public List&lt;string&gt; </a:t>
            </a:r>
            <a:r>
              <a:rPr lang="en-US" sz="2800" b="1" dirty="0" err="1">
                <a:latin typeface="Consolas" panose="020B0609020204030204" pitchFamily="49" charset="0"/>
              </a:rPr>
              <a:t>SupportedLangs</a:t>
            </a:r>
            <a:r>
              <a:rPr lang="en-US" sz="2800" b="1" dirty="0">
                <a:latin typeface="Consolas" panose="020B0609020204030204" pitchFamily="49" charset="0"/>
              </a:rPr>
              <a:t> = new List&lt;string&gt;()</a:t>
            </a:r>
          </a:p>
          <a:p>
            <a:pPr marL="0" indent="0">
              <a:buNone/>
            </a:pPr>
            <a:r>
              <a:rPr lang="en-US" sz="2800" b="1" dirty="0">
                <a:latin typeface="Consolas" panose="020B0609020204030204" pitchFamily="49" charset="0"/>
              </a:rPr>
              <a:t>    {</a:t>
            </a:r>
          </a:p>
          <a:p>
            <a:pPr marL="0" indent="0">
              <a:buNone/>
            </a:pPr>
            <a:r>
              <a:rPr lang="en-US" sz="2800" b="1" dirty="0">
                <a:latin typeface="Consolas" panose="020B0609020204030204" pitchFamily="49" charset="0"/>
              </a:rPr>
              <a:t>        "</a:t>
            </a:r>
            <a:r>
              <a:rPr lang="en-US" sz="2800" b="1" dirty="0" err="1">
                <a:latin typeface="Consolas" panose="020B0609020204030204" pitchFamily="49" charset="0"/>
              </a:rPr>
              <a:t>en</a:t>
            </a:r>
            <a:r>
              <a:rPr lang="en-US" sz="2800" b="1" dirty="0">
                <a:latin typeface="Consolas" panose="020B0609020204030204" pitchFamily="49" charset="0"/>
              </a:rPr>
              <a:t>-US", "</a:t>
            </a:r>
            <a:r>
              <a:rPr lang="en-US" sz="2800" b="1" dirty="0" err="1">
                <a:latin typeface="Consolas" panose="020B0609020204030204" pitchFamily="49" charset="0"/>
              </a:rPr>
              <a:t>en-en</a:t>
            </a:r>
            <a:r>
              <a:rPr lang="en-US" sz="2800" b="1" dirty="0">
                <a:latin typeface="Consolas" panose="020B0609020204030204" pitchFamily="49" charset="0"/>
              </a:rPr>
              <a:t>", "</a:t>
            </a:r>
            <a:r>
              <a:rPr lang="en-US" sz="2800" b="1" dirty="0" err="1">
                <a:latin typeface="Consolas" panose="020B0609020204030204" pitchFamily="49" charset="0"/>
              </a:rPr>
              <a:t>es-es</a:t>
            </a:r>
            <a:r>
              <a:rPr lang="en-US" sz="2800" b="1" dirty="0">
                <a:latin typeface="Consolas" panose="020B0609020204030204" pitchFamily="49" charset="0"/>
              </a:rPr>
              <a:t>", "</a:t>
            </a:r>
            <a:r>
              <a:rPr lang="en-US" sz="2800" b="1" dirty="0" err="1">
                <a:latin typeface="Consolas" panose="020B0609020204030204" pitchFamily="49" charset="0"/>
              </a:rPr>
              <a:t>fr</a:t>
            </a:r>
            <a:r>
              <a:rPr lang="en-US" sz="2800" b="1" dirty="0">
                <a:latin typeface="Consolas" panose="020B0609020204030204" pitchFamily="49" charset="0"/>
              </a:rPr>
              <a:t>-FR"</a:t>
            </a:r>
          </a:p>
          <a:p>
            <a:pPr marL="0" indent="0">
              <a:buNone/>
            </a:pPr>
            <a:r>
              <a:rPr lang="en-US" sz="2800" b="1" dirty="0">
                <a:latin typeface="Consolas" panose="020B0609020204030204" pitchFamily="49" charset="0"/>
              </a:rPr>
              <a:t>    };</a:t>
            </a:r>
          </a:p>
          <a:p>
            <a:pPr marL="0" indent="0">
              <a:buNone/>
            </a:pPr>
            <a:r>
              <a:rPr lang="en-US" sz="2800" b="1" dirty="0">
                <a:latin typeface="Consolas" panose="020B0609020204030204" pitchFamily="49" charset="0"/>
              </a:rPr>
              <a:t>}</a:t>
            </a:r>
          </a:p>
        </p:txBody>
      </p:sp>
      <p:sp>
        <p:nvSpPr>
          <p:cNvPr id="5" name="Rectangle 4"/>
          <p:cNvSpPr/>
          <p:nvPr/>
        </p:nvSpPr>
        <p:spPr>
          <a:xfrm>
            <a:off x="7681261" y="6552875"/>
            <a:ext cx="3350597" cy="369332"/>
          </a:xfrm>
          <a:prstGeom prst="rect">
            <a:avLst/>
          </a:prstGeom>
        </p:spPr>
        <p:txBody>
          <a:bodyPr wrap="none">
            <a:spAutoFit/>
          </a:bodyPr>
          <a:lstStyle/>
          <a:p>
            <a:r>
              <a:rPr lang="en-US" b="1" dirty="0">
                <a:latin typeface="Consolas" panose="020B0609020204030204" pitchFamily="49" charset="0"/>
              </a:rPr>
              <a:t>Web &gt; </a:t>
            </a:r>
            <a:r>
              <a:rPr lang="en-US" b="1" dirty="0" err="1">
                <a:latin typeface="Consolas" panose="020B0609020204030204" pitchFamily="49" charset="0"/>
              </a:rPr>
              <a:t>EnumerableProofs.cs</a:t>
            </a:r>
            <a:endParaRPr lang="en-US" dirty="0"/>
          </a:p>
        </p:txBody>
      </p:sp>
    </p:spTree>
    <p:extLst>
      <p:ext uri="{BB962C8B-B14F-4D97-AF65-F5344CB8AC3E}">
        <p14:creationId xmlns:p14="http://schemas.microsoft.com/office/powerpoint/2010/main" val="92219426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not expose Generic lists [CA1002]</a:t>
            </a:r>
          </a:p>
        </p:txBody>
      </p:sp>
      <p:sp>
        <p:nvSpPr>
          <p:cNvPr id="4" name="TextBox 3"/>
          <p:cNvSpPr txBox="1"/>
          <p:nvPr/>
        </p:nvSpPr>
        <p:spPr>
          <a:xfrm>
            <a:off x="819765" y="2779641"/>
            <a:ext cx="11616710" cy="4216539"/>
          </a:xfrm>
          <a:prstGeom prst="rect">
            <a:avLst/>
          </a:prstGeom>
          <a:noFill/>
        </p:spPr>
        <p:txBody>
          <a:bodyPr wrap="square" rtlCol="0">
            <a:spAutoFit/>
          </a:bodyPr>
          <a:lstStyle/>
          <a:p>
            <a:pPr lvl="0"/>
            <a:r>
              <a:rPr lang="en-US" sz="2000" dirty="0"/>
              <a:t>Performance implications</a:t>
            </a:r>
          </a:p>
          <a:p>
            <a:pPr marL="285750" lvl="0" indent="-285750">
              <a:buFont typeface="Arial" panose="020B0604020202020204" pitchFamily="34" charset="0"/>
              <a:buChar char="•"/>
            </a:pPr>
            <a:r>
              <a:rPr lang="en-US" sz="2000" dirty="0"/>
              <a:t>List is designed for performance not inheritance</a:t>
            </a:r>
          </a:p>
          <a:p>
            <a:pPr marL="285750" lvl="0" indent="-285750">
              <a:buFont typeface="Arial" panose="020B0604020202020204" pitchFamily="34" charset="0"/>
              <a:buChar char="•"/>
            </a:pPr>
            <a:r>
              <a:rPr lang="en-US" sz="2000" dirty="0"/>
              <a:t>Exposed in inheritable class</a:t>
            </a:r>
          </a:p>
          <a:p>
            <a:pPr marL="285750" lvl="0" indent="-285750">
              <a:buFont typeface="Arial" panose="020B0604020202020204" pitchFamily="34" charset="0"/>
              <a:buChar char="•"/>
            </a:pPr>
            <a:endParaRPr lang="en-US" sz="2000" dirty="0"/>
          </a:p>
          <a:p>
            <a:pPr lvl="0"/>
            <a:r>
              <a:rPr lang="en-US" sz="2000" dirty="0"/>
              <a:t>Occurs 1219 times</a:t>
            </a:r>
          </a:p>
          <a:p>
            <a:pPr marL="285750" lvl="0" indent="-285750">
              <a:buFont typeface="Arial" panose="020B0604020202020204" pitchFamily="34" charset="0"/>
              <a:buChar char="•"/>
            </a:pPr>
            <a:endParaRPr lang="en-US" sz="2000" dirty="0"/>
          </a:p>
          <a:p>
            <a:r>
              <a:rPr lang="en-US" sz="2000" dirty="0"/>
              <a:t>If the class is not designed to be inherited, seal it.  </a:t>
            </a:r>
          </a:p>
          <a:p>
            <a:r>
              <a:rPr lang="en-US" sz="2000" dirty="0"/>
              <a:t>If you wish the class to be open to inheritance, the following generic collections are designed for inheritance and should be exposed instead of </a:t>
            </a:r>
            <a:r>
              <a:rPr lang="en-US" sz="2000" dirty="0" err="1"/>
              <a:t>System.Collections.Generic.List</a:t>
            </a:r>
            <a:r>
              <a:rPr lang="en-US" sz="2000" dirty="0"/>
              <a:t>&lt;T&gt;.</a:t>
            </a:r>
          </a:p>
          <a:p>
            <a:pPr marL="457200" indent="-457200">
              <a:buFont typeface="Arial" panose="020B0604020202020204" pitchFamily="34" charset="0"/>
              <a:buChar char="•"/>
            </a:pPr>
            <a:r>
              <a:rPr lang="en-US" sz="2000" dirty="0" err="1"/>
              <a:t>System.Collections.ObjectModel.Collection</a:t>
            </a:r>
            <a:r>
              <a:rPr lang="en-US" sz="2000" dirty="0"/>
              <a:t>&lt;T&gt;</a:t>
            </a:r>
          </a:p>
          <a:p>
            <a:pPr marL="457200" indent="-457200">
              <a:buFont typeface="Arial" panose="020B0604020202020204" pitchFamily="34" charset="0"/>
              <a:buChar char="•"/>
            </a:pPr>
            <a:r>
              <a:rPr lang="en-US" sz="2000" dirty="0" err="1"/>
              <a:t>System.Collections.ObjectModel.ReadOnlyCollection</a:t>
            </a:r>
            <a:r>
              <a:rPr lang="en-US" sz="2000" dirty="0"/>
              <a:t>&lt;T&gt;</a:t>
            </a:r>
          </a:p>
          <a:p>
            <a:pPr marL="457200" indent="-457200">
              <a:buFont typeface="Arial" panose="020B0604020202020204" pitchFamily="34" charset="0"/>
              <a:buChar char="•"/>
            </a:pPr>
            <a:r>
              <a:rPr lang="en-US" sz="2000" dirty="0" err="1"/>
              <a:t>System.Collections.ObjectModel.KeyedCollection</a:t>
            </a:r>
            <a:r>
              <a:rPr lang="en-US" sz="2000" dirty="0"/>
              <a:t>&lt;</a:t>
            </a:r>
            <a:r>
              <a:rPr lang="en-US" sz="2000" dirty="0" err="1"/>
              <a:t>TKey</a:t>
            </a:r>
            <a:r>
              <a:rPr lang="en-US" sz="2000" dirty="0"/>
              <a:t>, </a:t>
            </a:r>
            <a:r>
              <a:rPr lang="en-US" sz="2000" dirty="0" err="1"/>
              <a:t>TItem</a:t>
            </a:r>
            <a:r>
              <a:rPr lang="en-US" sz="2000" dirty="0"/>
              <a:t>&gt;</a:t>
            </a:r>
          </a:p>
          <a:p>
            <a:pPr marL="285750" indent="-285750">
              <a:buFont typeface="Arial" panose="020B0604020202020204" pitchFamily="34" charset="0"/>
              <a:buChar char="•"/>
            </a:pPr>
            <a:endParaRPr lang="en-US" sz="2800" dirty="0"/>
          </a:p>
        </p:txBody>
      </p:sp>
      <p:sp>
        <p:nvSpPr>
          <p:cNvPr id="5" name="Content Placeholder 2"/>
          <p:cNvSpPr txBox="1">
            <a:spLocks/>
          </p:cNvSpPr>
          <p:nvPr/>
        </p:nvSpPr>
        <p:spPr>
          <a:xfrm>
            <a:off x="819765" y="1212849"/>
            <a:ext cx="9265867" cy="1566792"/>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1100" b="1" dirty="0">
                <a:latin typeface="Consolas" panose="020B0609020204030204" pitchFamily="49" charset="0"/>
              </a:rPr>
              <a:t>public class </a:t>
            </a:r>
            <a:r>
              <a:rPr lang="en-US" sz="1100" b="1" dirty="0" err="1">
                <a:latin typeface="Consolas" panose="020B0609020204030204" pitchFamily="49" charset="0"/>
              </a:rPr>
              <a:t>AppConst</a:t>
            </a:r>
            <a:endParaRPr lang="en-US" sz="1100" b="1" dirty="0">
              <a:latin typeface="Consolas" panose="020B0609020204030204" pitchFamily="49" charset="0"/>
            </a:endParaRPr>
          </a:p>
          <a:p>
            <a:pPr marL="0" indent="0">
              <a:buNone/>
            </a:pPr>
            <a:r>
              <a:rPr lang="en-US" sz="1100" b="1" dirty="0">
                <a:latin typeface="Consolas" panose="020B0609020204030204" pitchFamily="49" charset="0"/>
              </a:rPr>
              <a:t>{</a:t>
            </a:r>
          </a:p>
          <a:p>
            <a:pPr marL="0" indent="0">
              <a:buNone/>
            </a:pPr>
            <a:r>
              <a:rPr lang="en-US" sz="1100" b="1" dirty="0">
                <a:latin typeface="Consolas" panose="020B0609020204030204" pitchFamily="49" charset="0"/>
              </a:rPr>
              <a:t>    public List&lt;string&gt; </a:t>
            </a:r>
            <a:r>
              <a:rPr lang="en-US" sz="1100" b="1" dirty="0" err="1">
                <a:latin typeface="Consolas" panose="020B0609020204030204" pitchFamily="49" charset="0"/>
              </a:rPr>
              <a:t>SupportedLangs</a:t>
            </a:r>
            <a:r>
              <a:rPr lang="en-US" sz="1100" b="1" dirty="0">
                <a:latin typeface="Consolas" panose="020B0609020204030204" pitchFamily="49" charset="0"/>
              </a:rPr>
              <a:t> = new List&lt;string&gt;()</a:t>
            </a:r>
          </a:p>
          <a:p>
            <a:pPr marL="0" indent="0">
              <a:buNone/>
            </a:pPr>
            <a:r>
              <a:rPr lang="en-US" sz="1100" b="1" dirty="0">
                <a:latin typeface="Consolas" panose="020B0609020204030204" pitchFamily="49" charset="0"/>
              </a:rPr>
              <a:t>    {</a:t>
            </a:r>
          </a:p>
          <a:p>
            <a:pPr marL="0" indent="0">
              <a:buNone/>
            </a:pPr>
            <a:r>
              <a:rPr lang="en-US" sz="1100" b="1" dirty="0">
                <a:latin typeface="Consolas" panose="020B0609020204030204" pitchFamily="49" charset="0"/>
              </a:rPr>
              <a:t>        "</a:t>
            </a:r>
            <a:r>
              <a:rPr lang="en-US" sz="1100" b="1" dirty="0" err="1">
                <a:latin typeface="Consolas" panose="020B0609020204030204" pitchFamily="49" charset="0"/>
              </a:rPr>
              <a:t>en</a:t>
            </a:r>
            <a:r>
              <a:rPr lang="en-US" sz="1100" b="1" dirty="0">
                <a:latin typeface="Consolas" panose="020B0609020204030204" pitchFamily="49" charset="0"/>
              </a:rPr>
              <a:t>-US", "</a:t>
            </a:r>
            <a:r>
              <a:rPr lang="en-US" sz="1100" b="1" dirty="0" err="1">
                <a:latin typeface="Consolas" panose="020B0609020204030204" pitchFamily="49" charset="0"/>
              </a:rPr>
              <a:t>en-en</a:t>
            </a:r>
            <a:r>
              <a:rPr lang="en-US" sz="1100" b="1" dirty="0">
                <a:latin typeface="Consolas" panose="020B0609020204030204" pitchFamily="49" charset="0"/>
              </a:rPr>
              <a:t>", "</a:t>
            </a:r>
            <a:r>
              <a:rPr lang="en-US" sz="1100" b="1" dirty="0" err="1">
                <a:latin typeface="Consolas" panose="020B0609020204030204" pitchFamily="49" charset="0"/>
              </a:rPr>
              <a:t>es-es</a:t>
            </a:r>
            <a:r>
              <a:rPr lang="en-US" sz="1100" b="1" dirty="0">
                <a:latin typeface="Consolas" panose="020B0609020204030204" pitchFamily="49" charset="0"/>
              </a:rPr>
              <a:t>", "</a:t>
            </a:r>
            <a:r>
              <a:rPr lang="en-US" sz="1100" b="1" dirty="0" err="1">
                <a:latin typeface="Consolas" panose="020B0609020204030204" pitchFamily="49" charset="0"/>
              </a:rPr>
              <a:t>fr</a:t>
            </a:r>
            <a:r>
              <a:rPr lang="en-US" sz="1100" b="1" dirty="0">
                <a:latin typeface="Consolas" panose="020B0609020204030204" pitchFamily="49" charset="0"/>
              </a:rPr>
              <a:t>-FR"</a:t>
            </a:r>
          </a:p>
          <a:p>
            <a:pPr marL="0" indent="0">
              <a:buNone/>
            </a:pPr>
            <a:r>
              <a:rPr lang="en-US" sz="1100" b="1" dirty="0">
                <a:latin typeface="Consolas" panose="020B0609020204030204" pitchFamily="49" charset="0"/>
              </a:rPr>
              <a:t>    };</a:t>
            </a:r>
          </a:p>
          <a:p>
            <a:pPr marL="0" indent="0">
              <a:buNone/>
            </a:pPr>
            <a:r>
              <a:rPr lang="en-US" sz="1100" b="1" dirty="0">
                <a:latin typeface="Consolas" panose="020B0609020204030204" pitchFamily="49" charset="0"/>
              </a:rPr>
              <a:t>}</a:t>
            </a:r>
          </a:p>
        </p:txBody>
      </p:sp>
      <p:sp>
        <p:nvSpPr>
          <p:cNvPr id="7" name="Rectangle 6"/>
          <p:cNvSpPr/>
          <p:nvPr/>
        </p:nvSpPr>
        <p:spPr>
          <a:xfrm>
            <a:off x="7681261" y="6552875"/>
            <a:ext cx="3350597" cy="369332"/>
          </a:xfrm>
          <a:prstGeom prst="rect">
            <a:avLst/>
          </a:prstGeom>
        </p:spPr>
        <p:txBody>
          <a:bodyPr wrap="none">
            <a:spAutoFit/>
          </a:bodyPr>
          <a:lstStyle/>
          <a:p>
            <a:r>
              <a:rPr lang="en-US" b="1" dirty="0">
                <a:latin typeface="Consolas" panose="020B0609020204030204" pitchFamily="49" charset="0"/>
              </a:rPr>
              <a:t>Web &gt; </a:t>
            </a:r>
            <a:r>
              <a:rPr lang="en-US" b="1" dirty="0" err="1">
                <a:latin typeface="Consolas" panose="020B0609020204030204" pitchFamily="49" charset="0"/>
              </a:rPr>
              <a:t>EnumerableProofs.cs</a:t>
            </a:r>
            <a:endParaRPr lang="en-US" dirty="0"/>
          </a:p>
        </p:txBody>
      </p:sp>
    </p:spTree>
    <p:extLst>
      <p:ext uri="{BB962C8B-B14F-4D97-AF65-F5344CB8AC3E}">
        <p14:creationId xmlns:p14="http://schemas.microsoft.com/office/powerpoint/2010/main" val="254069834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OO problem</a:t>
            </a:r>
          </a:p>
        </p:txBody>
      </p:sp>
      <p:sp>
        <p:nvSpPr>
          <p:cNvPr id="5" name="Content Placeholder 2"/>
          <p:cNvSpPr txBox="1">
            <a:spLocks/>
          </p:cNvSpPr>
          <p:nvPr/>
        </p:nvSpPr>
        <p:spPr>
          <a:xfrm>
            <a:off x="301518" y="1212849"/>
            <a:ext cx="12070011" cy="4571950"/>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1800" b="1" dirty="0">
                <a:latin typeface="Consolas" panose="020B0609020204030204" pitchFamily="49" charset="0"/>
              </a:rPr>
              <a:t>[</a:t>
            </a:r>
            <a:r>
              <a:rPr lang="en-US" sz="1800" b="1" dirty="0" err="1">
                <a:latin typeface="Consolas" panose="020B0609020204030204" pitchFamily="49" charset="0"/>
              </a:rPr>
              <a:t>AttributeUsage</a:t>
            </a:r>
            <a:r>
              <a:rPr lang="en-US" sz="1800" b="1" dirty="0">
                <a:latin typeface="Consolas" panose="020B0609020204030204" pitchFamily="49" charset="0"/>
              </a:rPr>
              <a:t>(</a:t>
            </a:r>
            <a:r>
              <a:rPr lang="en-US" sz="1800" b="1" dirty="0" err="1">
                <a:latin typeface="Consolas" panose="020B0609020204030204" pitchFamily="49" charset="0"/>
              </a:rPr>
              <a:t>AttributeTargets.Class</a:t>
            </a:r>
            <a:r>
              <a:rPr lang="en-US" sz="1800" b="1" dirty="0">
                <a:latin typeface="Consolas" panose="020B0609020204030204" pitchFamily="49" charset="0"/>
              </a:rPr>
              <a:t>)]</a:t>
            </a:r>
          </a:p>
          <a:p>
            <a:pPr marL="0" indent="0">
              <a:buNone/>
            </a:pPr>
            <a:r>
              <a:rPr lang="en-US" sz="1800" b="1" dirty="0">
                <a:latin typeface="Consolas" panose="020B0609020204030204" pitchFamily="49" charset="0"/>
              </a:rPr>
              <a:t>public class </a:t>
            </a:r>
            <a:r>
              <a:rPr lang="en-US" sz="1800" b="1" dirty="0" err="1">
                <a:latin typeface="Consolas" panose="020B0609020204030204" pitchFamily="49" charset="0"/>
              </a:rPr>
              <a:t>JSONPSupportBehaviorAttribute</a:t>
            </a:r>
            <a:r>
              <a:rPr lang="en-US" sz="1800" b="1" dirty="0">
                <a:latin typeface="Consolas" panose="020B0609020204030204" pitchFamily="49" charset="0"/>
              </a:rPr>
              <a:t> : Attribute, </a:t>
            </a:r>
            <a:r>
              <a:rPr lang="en-US" sz="1800" b="1" dirty="0" err="1">
                <a:latin typeface="Consolas" panose="020B0609020204030204" pitchFamily="49" charset="0"/>
              </a:rPr>
              <a:t>IServiceBehavior</a:t>
            </a:r>
            <a:endParaRPr lang="en-US" sz="1800" b="1" dirty="0">
              <a:latin typeface="Consolas" panose="020B0609020204030204" pitchFamily="49" charset="0"/>
            </a:endParaRPr>
          </a:p>
          <a:p>
            <a:pPr marL="0" indent="0">
              <a:buNone/>
            </a:pPr>
            <a:r>
              <a:rPr lang="en-US" sz="1800" b="1" dirty="0">
                <a:latin typeface="Consolas" panose="020B0609020204030204" pitchFamily="49" charset="0"/>
              </a:rPr>
              <a:t>{</a:t>
            </a:r>
          </a:p>
          <a:p>
            <a:pPr marL="0" indent="0">
              <a:buNone/>
            </a:pPr>
            <a:r>
              <a:rPr lang="en-US" sz="1800" b="1" dirty="0">
                <a:latin typeface="Consolas" panose="020B0609020204030204" pitchFamily="49" charset="0"/>
              </a:rPr>
              <a:t>void </a:t>
            </a:r>
            <a:r>
              <a:rPr lang="en-US" sz="1800" b="1" dirty="0" err="1">
                <a:latin typeface="Consolas" panose="020B0609020204030204" pitchFamily="49" charset="0"/>
              </a:rPr>
              <a:t>IServiceBehavior.AddBindingParameters</a:t>
            </a:r>
            <a:r>
              <a:rPr lang="en-US" sz="1800" b="1" dirty="0">
                <a:latin typeface="Consolas" panose="020B0609020204030204" pitchFamily="49" charset="0"/>
              </a:rPr>
              <a:t>(</a:t>
            </a:r>
          </a:p>
          <a:p>
            <a:pPr marL="0" indent="0">
              <a:buNone/>
            </a:pPr>
            <a:r>
              <a:rPr lang="en-US" sz="1800" b="1" dirty="0">
                <a:latin typeface="Consolas" panose="020B0609020204030204" pitchFamily="49" charset="0"/>
              </a:rPr>
              <a:t>     </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p>
          <a:p>
            <a:pPr marL="0" indent="0">
              <a:buNone/>
            </a:pPr>
            <a:r>
              <a:rPr lang="en-US" sz="1800" b="1" dirty="0">
                <a:latin typeface="Consolas" panose="020B0609020204030204" pitchFamily="49" charset="0"/>
              </a:rPr>
              <a:t>     </a:t>
            </a:r>
            <a:r>
              <a:rPr lang="en-US" sz="1800" b="1" dirty="0" err="1">
                <a:latin typeface="Consolas" panose="020B0609020204030204" pitchFamily="49" charset="0"/>
              </a:rPr>
              <a:t>System.Collections.ObjectModel.Collection</a:t>
            </a:r>
            <a:r>
              <a:rPr lang="en-US" sz="1800" b="1" dirty="0">
                <a:latin typeface="Consolas" panose="020B0609020204030204" pitchFamily="49" charset="0"/>
              </a:rPr>
              <a:t>&lt;</a:t>
            </a:r>
            <a:r>
              <a:rPr lang="en-US" sz="1800" b="1" dirty="0" err="1">
                <a:latin typeface="Consolas" panose="020B0609020204030204" pitchFamily="49" charset="0"/>
              </a:rPr>
              <a:t>ServiceEndpoint</a:t>
            </a:r>
            <a:r>
              <a:rPr lang="en-US" sz="1800" b="1" dirty="0">
                <a:latin typeface="Consolas" panose="020B0609020204030204" pitchFamily="49" charset="0"/>
              </a:rPr>
              <a:t>&gt; endpoints, </a:t>
            </a:r>
          </a:p>
          <a:p>
            <a:pPr marL="0" indent="0">
              <a:buNone/>
            </a:pPr>
            <a:r>
              <a:rPr lang="en-US" sz="1800" b="1" dirty="0">
                <a:latin typeface="Consolas" panose="020B0609020204030204" pitchFamily="49" charset="0"/>
              </a:rPr>
              <a:t>     </a:t>
            </a:r>
            <a:r>
              <a:rPr lang="en-US" sz="1800" b="1" dirty="0" err="1">
                <a:latin typeface="Consolas" panose="020B0609020204030204" pitchFamily="49" charset="0"/>
              </a:rPr>
              <a:t>BindingParameterCollection</a:t>
            </a:r>
            <a:r>
              <a:rPr lang="en-US" sz="1800" b="1" dirty="0">
                <a:latin typeface="Consolas" panose="020B0609020204030204" pitchFamily="49" charset="0"/>
              </a:rPr>
              <a:t> </a:t>
            </a:r>
            <a:r>
              <a:rPr lang="en-US" sz="1800" b="1" dirty="0" err="1">
                <a:latin typeface="Consolas" panose="020B0609020204030204" pitchFamily="49" charset="0"/>
              </a:rPr>
              <a:t>bindingParameters</a:t>
            </a:r>
            <a:r>
              <a:rPr lang="en-US" sz="1800" b="1" dirty="0">
                <a:latin typeface="Consolas" panose="020B0609020204030204" pitchFamily="49" charset="0"/>
              </a:rPr>
              <a:t>)     {}</a:t>
            </a:r>
          </a:p>
          <a:p>
            <a:pPr marL="0" indent="0">
              <a:buNone/>
            </a:pPr>
            <a:r>
              <a:rPr lang="en-US" sz="1800" b="1" dirty="0">
                <a:latin typeface="Consolas" panose="020B0609020204030204" pitchFamily="49" charset="0"/>
              </a:rPr>
              <a:t>void </a:t>
            </a:r>
            <a:r>
              <a:rPr lang="en-US" sz="1800" b="1" dirty="0" err="1">
                <a:latin typeface="Consolas" panose="020B0609020204030204" pitchFamily="49" charset="0"/>
              </a:rPr>
              <a:t>IServiceBehavior.ApplyDispatchBehavior</a:t>
            </a:r>
            <a:r>
              <a:rPr lang="en-US" sz="1800" b="1" dirty="0">
                <a:latin typeface="Consolas" panose="020B0609020204030204" pitchFamily="49" charset="0"/>
              </a:rPr>
              <a:t>(</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p>
          <a:p>
            <a:pPr marL="0" indent="0">
              <a:buNone/>
            </a:pPr>
            <a:r>
              <a:rPr lang="en-US" sz="1800" b="1" dirty="0">
                <a:latin typeface="Consolas" panose="020B0609020204030204" pitchFamily="49" charset="0"/>
              </a:rPr>
              <a:t>void </a:t>
            </a:r>
            <a:r>
              <a:rPr lang="en-US" sz="1800" b="1" dirty="0" err="1">
                <a:latin typeface="Consolas" panose="020B0609020204030204" pitchFamily="49" charset="0"/>
              </a:rPr>
              <a:t>IServiceBehavior.Validate</a:t>
            </a:r>
            <a:r>
              <a:rPr lang="en-US" sz="1800" b="1" dirty="0">
                <a:latin typeface="Consolas" panose="020B0609020204030204" pitchFamily="49" charset="0"/>
              </a:rPr>
              <a:t>(</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p>
          <a:p>
            <a:pPr marL="0" indent="0">
              <a:buNone/>
            </a:pPr>
            <a:r>
              <a:rPr lang="en-US" sz="1800" b="1" dirty="0">
                <a:latin typeface="Consolas" panose="020B0609020204030204" pitchFamily="49" charset="0"/>
              </a:rPr>
              <a:t>} </a:t>
            </a:r>
          </a:p>
        </p:txBody>
      </p:sp>
      <p:sp>
        <p:nvSpPr>
          <p:cNvPr id="4" name="Rectangle 3"/>
          <p:cNvSpPr/>
          <p:nvPr/>
        </p:nvSpPr>
        <p:spPr>
          <a:xfrm>
            <a:off x="7681261" y="6552875"/>
            <a:ext cx="2970685"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ServiceUtils.cs</a:t>
            </a:r>
            <a:endParaRPr lang="en-US" dirty="0"/>
          </a:p>
        </p:txBody>
      </p:sp>
    </p:spTree>
    <p:extLst>
      <p:ext uri="{BB962C8B-B14F-4D97-AF65-F5344CB8AC3E}">
        <p14:creationId xmlns:p14="http://schemas.microsoft.com/office/powerpoint/2010/main" val="104203395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Interface methods should be callable by child types [CA1033]</a:t>
            </a:r>
          </a:p>
        </p:txBody>
      </p:sp>
      <p:sp>
        <p:nvSpPr>
          <p:cNvPr id="4" name="TextBox 3"/>
          <p:cNvSpPr txBox="1"/>
          <p:nvPr/>
        </p:nvSpPr>
        <p:spPr>
          <a:xfrm>
            <a:off x="855643" y="1592262"/>
            <a:ext cx="10961071" cy="1261884"/>
          </a:xfrm>
          <a:prstGeom prst="rect">
            <a:avLst/>
          </a:prstGeom>
          <a:noFill/>
        </p:spPr>
        <p:txBody>
          <a:bodyPr wrap="square" rtlCol="0">
            <a:spAutoFit/>
          </a:bodyPr>
          <a:lstStyle/>
          <a:p>
            <a:pPr lvl="0"/>
            <a:r>
              <a:rPr lang="en-US" sz="2000" dirty="0"/>
              <a:t>Inheritance issues - </a:t>
            </a:r>
            <a:r>
              <a:rPr lang="en-US" dirty="0"/>
              <a:t>Make '</a:t>
            </a:r>
            <a:r>
              <a:rPr lang="en-US" dirty="0" err="1"/>
              <a:t>MyClass</a:t>
            </a:r>
            <a:r>
              <a:rPr lang="en-US" dirty="0"/>
              <a:t>' sealed (a breaking change if this class has previously shipped), implement the method non-explicitly, or implement a new method that exposes the functionality of ‘</a:t>
            </a:r>
            <a:r>
              <a:rPr lang="en-US" dirty="0" err="1"/>
              <a:t>IInterfaceThing</a:t>
            </a:r>
            <a:r>
              <a:rPr lang="en-US" dirty="0"/>
              <a:t>' and is visible to derived classes. </a:t>
            </a:r>
          </a:p>
          <a:p>
            <a:endParaRPr lang="en-US" sz="2000" dirty="0"/>
          </a:p>
        </p:txBody>
      </p:sp>
      <p:sp>
        <p:nvSpPr>
          <p:cNvPr id="5" name="Content Placeholder 2"/>
          <p:cNvSpPr txBox="1">
            <a:spLocks/>
          </p:cNvSpPr>
          <p:nvPr/>
        </p:nvSpPr>
        <p:spPr>
          <a:xfrm>
            <a:off x="274639" y="2674311"/>
            <a:ext cx="12070011" cy="4571950"/>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1800" b="1" dirty="0">
                <a:latin typeface="Consolas" panose="020B0609020204030204" pitchFamily="49" charset="0"/>
              </a:rPr>
              <a:t>[</a:t>
            </a:r>
            <a:r>
              <a:rPr lang="en-US" sz="1800" b="1" dirty="0" err="1">
                <a:latin typeface="Consolas" panose="020B0609020204030204" pitchFamily="49" charset="0"/>
              </a:rPr>
              <a:t>AttributeUsage</a:t>
            </a:r>
            <a:r>
              <a:rPr lang="en-US" sz="1800" b="1" dirty="0">
                <a:latin typeface="Consolas" panose="020B0609020204030204" pitchFamily="49" charset="0"/>
              </a:rPr>
              <a:t>(</a:t>
            </a:r>
            <a:r>
              <a:rPr lang="en-US" sz="1800" b="1" dirty="0" err="1">
                <a:latin typeface="Consolas" panose="020B0609020204030204" pitchFamily="49" charset="0"/>
              </a:rPr>
              <a:t>AttributeTargets.Class</a:t>
            </a:r>
            <a:r>
              <a:rPr lang="en-US" sz="1800" b="1" dirty="0">
                <a:latin typeface="Consolas" panose="020B0609020204030204" pitchFamily="49" charset="0"/>
              </a:rPr>
              <a:t>)]</a:t>
            </a:r>
          </a:p>
          <a:p>
            <a:pPr marL="0" indent="0">
              <a:buNone/>
            </a:pPr>
            <a:r>
              <a:rPr lang="en-US" sz="1800" b="1" dirty="0">
                <a:latin typeface="Consolas" panose="020B0609020204030204" pitchFamily="49" charset="0"/>
              </a:rPr>
              <a:t>public class </a:t>
            </a:r>
            <a:r>
              <a:rPr lang="en-US" sz="1800" b="1" dirty="0" err="1">
                <a:latin typeface="Consolas" panose="020B0609020204030204" pitchFamily="49" charset="0"/>
              </a:rPr>
              <a:t>JSONPSupportBehaviorAttribute</a:t>
            </a:r>
            <a:r>
              <a:rPr lang="en-US" sz="1800" b="1" dirty="0">
                <a:latin typeface="Consolas" panose="020B0609020204030204" pitchFamily="49" charset="0"/>
              </a:rPr>
              <a:t> : Attribute, </a:t>
            </a:r>
            <a:r>
              <a:rPr lang="en-US" sz="1800" b="1" dirty="0" err="1">
                <a:latin typeface="Consolas" panose="020B0609020204030204" pitchFamily="49" charset="0"/>
              </a:rPr>
              <a:t>IServiceBehavior</a:t>
            </a:r>
            <a:endParaRPr lang="en-US" sz="1800" b="1" dirty="0">
              <a:latin typeface="Consolas" panose="020B0609020204030204" pitchFamily="49" charset="0"/>
            </a:endParaRPr>
          </a:p>
          <a:p>
            <a:pPr marL="0" indent="0">
              <a:buNone/>
            </a:pPr>
            <a:r>
              <a:rPr lang="en-US" sz="1800" b="1" dirty="0">
                <a:latin typeface="Consolas" panose="020B0609020204030204" pitchFamily="49" charset="0"/>
              </a:rPr>
              <a:t>{</a:t>
            </a:r>
          </a:p>
          <a:p>
            <a:pPr marL="0" indent="0">
              <a:buNone/>
            </a:pPr>
            <a:r>
              <a:rPr lang="en-US" sz="1800" b="1" dirty="0">
                <a:latin typeface="Consolas" panose="020B0609020204030204" pitchFamily="49" charset="0"/>
              </a:rPr>
              <a:t>void </a:t>
            </a:r>
            <a:r>
              <a:rPr lang="en-US" sz="1800" b="1" dirty="0" err="1">
                <a:latin typeface="Consolas" panose="020B0609020204030204" pitchFamily="49" charset="0"/>
              </a:rPr>
              <a:t>IServiceBehavior.AddBindingParameters</a:t>
            </a:r>
            <a:r>
              <a:rPr lang="en-US" sz="1800" b="1" dirty="0">
                <a:latin typeface="Consolas" panose="020B0609020204030204" pitchFamily="49" charset="0"/>
              </a:rPr>
              <a:t>(</a:t>
            </a:r>
          </a:p>
          <a:p>
            <a:pPr marL="0" indent="0">
              <a:buNone/>
            </a:pPr>
            <a:r>
              <a:rPr lang="en-US" sz="1800" b="1" dirty="0">
                <a:latin typeface="Consolas" panose="020B0609020204030204" pitchFamily="49" charset="0"/>
              </a:rPr>
              <a:t>     </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p>
          <a:p>
            <a:pPr marL="0" indent="0">
              <a:buNone/>
            </a:pPr>
            <a:r>
              <a:rPr lang="en-US" sz="1800" b="1" dirty="0">
                <a:latin typeface="Consolas" panose="020B0609020204030204" pitchFamily="49" charset="0"/>
              </a:rPr>
              <a:t>     </a:t>
            </a:r>
            <a:r>
              <a:rPr lang="en-US" sz="1800" b="1" dirty="0" err="1">
                <a:latin typeface="Consolas" panose="020B0609020204030204" pitchFamily="49" charset="0"/>
              </a:rPr>
              <a:t>System.Collections.ObjectModel.Collection</a:t>
            </a:r>
            <a:r>
              <a:rPr lang="en-US" sz="1800" b="1" dirty="0">
                <a:latin typeface="Consolas" panose="020B0609020204030204" pitchFamily="49" charset="0"/>
              </a:rPr>
              <a:t>&lt;</a:t>
            </a:r>
            <a:r>
              <a:rPr lang="en-US" sz="1800" b="1" dirty="0" err="1">
                <a:latin typeface="Consolas" panose="020B0609020204030204" pitchFamily="49" charset="0"/>
              </a:rPr>
              <a:t>ServiceEndpoint</a:t>
            </a:r>
            <a:r>
              <a:rPr lang="en-US" sz="1800" b="1" dirty="0">
                <a:latin typeface="Consolas" panose="020B0609020204030204" pitchFamily="49" charset="0"/>
              </a:rPr>
              <a:t>&gt; endpoints, </a:t>
            </a:r>
          </a:p>
          <a:p>
            <a:pPr marL="0" indent="0">
              <a:buNone/>
            </a:pPr>
            <a:r>
              <a:rPr lang="en-US" sz="1800" b="1" dirty="0">
                <a:latin typeface="Consolas" panose="020B0609020204030204" pitchFamily="49" charset="0"/>
              </a:rPr>
              <a:t>     </a:t>
            </a:r>
            <a:r>
              <a:rPr lang="en-US" sz="1800" b="1" dirty="0" err="1">
                <a:latin typeface="Consolas" panose="020B0609020204030204" pitchFamily="49" charset="0"/>
              </a:rPr>
              <a:t>BindingParameterCollection</a:t>
            </a:r>
            <a:r>
              <a:rPr lang="en-US" sz="1800" b="1" dirty="0">
                <a:latin typeface="Consolas" panose="020B0609020204030204" pitchFamily="49" charset="0"/>
              </a:rPr>
              <a:t> </a:t>
            </a:r>
            <a:r>
              <a:rPr lang="en-US" sz="1800" b="1" dirty="0" err="1">
                <a:latin typeface="Consolas" panose="020B0609020204030204" pitchFamily="49" charset="0"/>
              </a:rPr>
              <a:t>bindingParameters</a:t>
            </a:r>
            <a:r>
              <a:rPr lang="en-US" sz="1800" b="1" dirty="0">
                <a:latin typeface="Consolas" panose="020B0609020204030204" pitchFamily="49" charset="0"/>
              </a:rPr>
              <a:t>)     {}</a:t>
            </a:r>
          </a:p>
          <a:p>
            <a:pPr marL="0" indent="0">
              <a:buNone/>
            </a:pPr>
            <a:r>
              <a:rPr lang="en-US" sz="1800" b="1" dirty="0">
                <a:latin typeface="Consolas" panose="020B0609020204030204" pitchFamily="49" charset="0"/>
              </a:rPr>
              <a:t>void </a:t>
            </a:r>
            <a:r>
              <a:rPr lang="en-US" sz="1800" b="1" dirty="0" err="1">
                <a:latin typeface="Consolas" panose="020B0609020204030204" pitchFamily="49" charset="0"/>
              </a:rPr>
              <a:t>IServiceBehavior.ApplyDispatchBehavior</a:t>
            </a:r>
            <a:r>
              <a:rPr lang="en-US" sz="1800" b="1" dirty="0">
                <a:latin typeface="Consolas" panose="020B0609020204030204" pitchFamily="49" charset="0"/>
              </a:rPr>
              <a:t>(</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p>
          <a:p>
            <a:pPr marL="0" indent="0">
              <a:buNone/>
            </a:pPr>
            <a:r>
              <a:rPr lang="en-US" sz="1800" b="1" dirty="0">
                <a:latin typeface="Consolas" panose="020B0609020204030204" pitchFamily="49" charset="0"/>
              </a:rPr>
              <a:t>void </a:t>
            </a:r>
            <a:r>
              <a:rPr lang="en-US" sz="1800" b="1" dirty="0" err="1">
                <a:latin typeface="Consolas" panose="020B0609020204030204" pitchFamily="49" charset="0"/>
              </a:rPr>
              <a:t>IServiceBehavior.Validate</a:t>
            </a:r>
            <a:r>
              <a:rPr lang="en-US" sz="1800" b="1" dirty="0">
                <a:latin typeface="Consolas" panose="020B0609020204030204" pitchFamily="49" charset="0"/>
              </a:rPr>
              <a:t>(</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p>
          <a:p>
            <a:pPr marL="0" indent="0">
              <a:buNone/>
            </a:pPr>
            <a:r>
              <a:rPr lang="en-US" sz="1800" b="1" dirty="0">
                <a:latin typeface="Consolas" panose="020B0609020204030204" pitchFamily="49" charset="0"/>
              </a:rPr>
              <a:t>} </a:t>
            </a:r>
          </a:p>
        </p:txBody>
      </p:sp>
      <p:sp>
        <p:nvSpPr>
          <p:cNvPr id="6" name="Rectangle 5"/>
          <p:cNvSpPr/>
          <p:nvPr/>
        </p:nvSpPr>
        <p:spPr>
          <a:xfrm>
            <a:off x="7681261" y="6552875"/>
            <a:ext cx="2970685"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ServiceUtils.cs</a:t>
            </a:r>
            <a:endParaRPr lang="en-US" dirty="0"/>
          </a:p>
        </p:txBody>
      </p:sp>
    </p:spTree>
    <p:extLst>
      <p:ext uri="{BB962C8B-B14F-4D97-AF65-F5344CB8AC3E}">
        <p14:creationId xmlns:p14="http://schemas.microsoft.com/office/powerpoint/2010/main" val="295075627"/>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Exceptions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80181784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Content Placeholder 2"/>
          <p:cNvSpPr txBox="1">
            <a:spLocks/>
          </p:cNvSpPr>
          <p:nvPr/>
        </p:nvSpPr>
        <p:spPr>
          <a:xfrm>
            <a:off x="457580" y="1202963"/>
            <a:ext cx="10149729" cy="5311786"/>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2000" b="1" dirty="0">
                <a:latin typeface="Consolas" panose="020B0609020204030204" pitchFamily="49" charset="0"/>
              </a:rPr>
              <a:t>try</a:t>
            </a:r>
          </a:p>
          <a:p>
            <a:pPr marL="0" indent="0">
              <a:buNone/>
            </a:pPr>
            <a:r>
              <a:rPr lang="en-US" sz="2000" b="1" dirty="0">
                <a:latin typeface="Consolas" panose="020B0609020204030204" pitchFamily="49" charset="0"/>
              </a:rPr>
              <a:t>{</a:t>
            </a:r>
          </a:p>
          <a:p>
            <a:pPr marL="0" indent="0">
              <a:buNone/>
            </a:pPr>
            <a:r>
              <a:rPr lang="en-US" sz="2000" b="1" dirty="0">
                <a:latin typeface="Consolas" panose="020B0609020204030204" pitchFamily="49" charset="0"/>
              </a:rPr>
              <a:t>    if (</a:t>
            </a:r>
            <a:r>
              <a:rPr lang="en-US" sz="2000" b="1" dirty="0" err="1">
                <a:latin typeface="Consolas" panose="020B0609020204030204" pitchFamily="49" charset="0"/>
              </a:rPr>
              <a:t>DeviceType</a:t>
            </a:r>
            <a:r>
              <a:rPr lang="en-US" sz="2000" b="1" dirty="0">
                <a:latin typeface="Consolas" panose="020B0609020204030204" pitchFamily="49" charset="0"/>
              </a:rPr>
              <a:t> == "876" || </a:t>
            </a:r>
            <a:r>
              <a:rPr lang="en-US" sz="2000" b="1" dirty="0" err="1">
                <a:latin typeface="Consolas" panose="020B0609020204030204" pitchFamily="49" charset="0"/>
              </a:rPr>
              <a:t>DeviceType</a:t>
            </a:r>
            <a:r>
              <a:rPr lang="en-US" sz="2000" b="1" dirty="0">
                <a:latin typeface="Consolas" panose="020B0609020204030204" pitchFamily="49" charset="0"/>
              </a:rPr>
              <a:t> == "864")</a:t>
            </a:r>
          </a:p>
          <a:p>
            <a:pPr marL="0" indent="0">
              <a:buNone/>
            </a:pPr>
            <a:r>
              <a:rPr lang="en-US" sz="2000" b="1" dirty="0">
                <a:latin typeface="Consolas" panose="020B0609020204030204" pitchFamily="49" charset="0"/>
              </a:rPr>
              <a:t>    {</a:t>
            </a:r>
          </a:p>
          <a:p>
            <a:pPr marL="0" indent="0">
              <a:buNone/>
            </a:pPr>
            <a:r>
              <a:rPr lang="en-US" sz="2000" b="1" dirty="0">
                <a:latin typeface="Consolas" panose="020B0609020204030204" pitchFamily="49" charset="0"/>
              </a:rPr>
              <a:t>        Data = "PT" + </a:t>
            </a:r>
            <a:r>
              <a:rPr lang="en-US" sz="2000" b="1" dirty="0" err="1">
                <a:latin typeface="Consolas" panose="020B0609020204030204" pitchFamily="49" charset="0"/>
              </a:rPr>
              <a:t>Data.Substring</a:t>
            </a:r>
            <a:r>
              <a:rPr lang="en-US" sz="2000" b="1" dirty="0">
                <a:latin typeface="Consolas" panose="020B0609020204030204" pitchFamily="49" charset="0"/>
              </a:rPr>
              <a:t>(0, </a:t>
            </a:r>
            <a:r>
              <a:rPr lang="en-US" sz="2000" b="1" dirty="0" err="1">
                <a:latin typeface="Consolas" panose="020B0609020204030204" pitchFamily="49" charset="0"/>
              </a:rPr>
              <a:t>Data.IndexOf</a:t>
            </a:r>
            <a:r>
              <a:rPr lang="en-US" sz="2000" b="1" dirty="0">
                <a:latin typeface="Consolas" panose="020B0609020204030204" pitchFamily="49" charset="0"/>
              </a:rPr>
              <a:t>("m") - 1) + "M";</a:t>
            </a:r>
          </a:p>
          <a:p>
            <a:pPr marL="0" indent="0">
              <a:buNone/>
            </a:pPr>
            <a:r>
              <a:rPr lang="en-US" sz="2000" b="1" dirty="0">
                <a:latin typeface="Consolas" panose="020B0609020204030204" pitchFamily="49" charset="0"/>
              </a:rPr>
              <a:t>    }</a:t>
            </a:r>
          </a:p>
          <a:p>
            <a:pPr marL="0" indent="0">
              <a:buNone/>
            </a:pPr>
            <a:r>
              <a:rPr lang="en-US" sz="2000" b="1" dirty="0">
                <a:latin typeface="Consolas" panose="020B0609020204030204" pitchFamily="49" charset="0"/>
              </a:rPr>
              <a:t>    else</a:t>
            </a:r>
          </a:p>
          <a:p>
            <a:pPr marL="0" indent="0">
              <a:buNone/>
            </a:pPr>
            <a:r>
              <a:rPr lang="en-US" sz="2000" b="1" dirty="0">
                <a:latin typeface="Consolas" panose="020B0609020204030204" pitchFamily="49" charset="0"/>
              </a:rPr>
              <a:t>    {</a:t>
            </a:r>
          </a:p>
          <a:p>
            <a:pPr marL="0" indent="0">
              <a:buNone/>
            </a:pPr>
            <a:r>
              <a:rPr lang="en-US" sz="2000" b="1" dirty="0">
                <a:latin typeface="Consolas" panose="020B0609020204030204" pitchFamily="49" charset="0"/>
              </a:rPr>
              <a:t>        Data = "PT" + </a:t>
            </a:r>
            <a:r>
              <a:rPr lang="en-US" sz="2000" b="1" dirty="0" err="1">
                <a:latin typeface="Consolas" panose="020B0609020204030204" pitchFamily="49" charset="0"/>
              </a:rPr>
              <a:t>Data.Substring</a:t>
            </a:r>
            <a:r>
              <a:rPr lang="en-US" sz="2000" b="1" dirty="0">
                <a:latin typeface="Consolas" panose="020B0609020204030204" pitchFamily="49" charset="0"/>
              </a:rPr>
              <a:t>(0, </a:t>
            </a:r>
            <a:r>
              <a:rPr lang="en-US" sz="2000" b="1" dirty="0" err="1">
                <a:latin typeface="Consolas" panose="020B0609020204030204" pitchFamily="49" charset="0"/>
              </a:rPr>
              <a:t>Data.IndexOf</a:t>
            </a:r>
            <a:r>
              <a:rPr lang="en-US" sz="2000" b="1" dirty="0">
                <a:latin typeface="Consolas" panose="020B0609020204030204" pitchFamily="49" charset="0"/>
              </a:rPr>
              <a:t>("h") - 1) + "H";</a:t>
            </a:r>
          </a:p>
          <a:p>
            <a:pPr marL="0" indent="0">
              <a:buNone/>
            </a:pPr>
            <a:r>
              <a:rPr lang="en-US" sz="2000" b="1" dirty="0">
                <a:latin typeface="Consolas" panose="020B0609020204030204" pitchFamily="49" charset="0"/>
              </a:rPr>
              <a:t>    }</a:t>
            </a:r>
          </a:p>
          <a:p>
            <a:pPr marL="0" indent="0">
              <a:buNone/>
            </a:pPr>
            <a:r>
              <a:rPr lang="en-US" sz="2000" b="1" dirty="0">
                <a:latin typeface="Consolas" panose="020B0609020204030204" pitchFamily="49" charset="0"/>
              </a:rPr>
              <a:t>}</a:t>
            </a:r>
          </a:p>
          <a:p>
            <a:pPr marL="0" indent="0">
              <a:buNone/>
            </a:pPr>
            <a:r>
              <a:rPr lang="en-US" sz="2000" b="1" dirty="0">
                <a:latin typeface="Consolas" panose="020B0609020204030204" pitchFamily="49" charset="0"/>
              </a:rPr>
              <a:t>catch</a:t>
            </a:r>
          </a:p>
          <a:p>
            <a:pPr marL="0" indent="0">
              <a:buNone/>
            </a:pPr>
            <a:r>
              <a:rPr lang="en-US" sz="2000" b="1" dirty="0">
                <a:latin typeface="Consolas" panose="020B0609020204030204" pitchFamily="49" charset="0"/>
              </a:rPr>
              <a:t>{}</a:t>
            </a:r>
          </a:p>
        </p:txBody>
      </p:sp>
      <p:sp>
        <p:nvSpPr>
          <p:cNvPr id="5" name="Rectangle 4"/>
          <p:cNvSpPr/>
          <p:nvPr/>
        </p:nvSpPr>
        <p:spPr>
          <a:xfrm>
            <a:off x="7681261" y="6552875"/>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LocalizedData.cs</a:t>
            </a:r>
            <a:endParaRPr lang="en-US" dirty="0"/>
          </a:p>
        </p:txBody>
      </p:sp>
    </p:spTree>
    <p:extLst>
      <p:ext uri="{BB962C8B-B14F-4D97-AF65-F5344CB8AC3E}">
        <p14:creationId xmlns:p14="http://schemas.microsoft.com/office/powerpoint/2010/main" val="298074688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Empty Catch Blocks are Bad [CC004][CA1031]</a:t>
            </a:r>
          </a:p>
        </p:txBody>
      </p:sp>
      <p:sp>
        <p:nvSpPr>
          <p:cNvPr id="4" name="TextBox 3"/>
          <p:cNvSpPr txBox="1"/>
          <p:nvPr/>
        </p:nvSpPr>
        <p:spPr>
          <a:xfrm>
            <a:off x="914775" y="5051725"/>
            <a:ext cx="3141437" cy="2369880"/>
          </a:xfrm>
          <a:prstGeom prst="rect">
            <a:avLst/>
          </a:prstGeom>
          <a:noFill/>
        </p:spPr>
        <p:txBody>
          <a:bodyPr wrap="none" rtlCol="0">
            <a:spAutoFit/>
          </a:bodyPr>
          <a:lstStyle/>
          <a:p>
            <a:pPr marL="285750" lvl="0" indent="-285750">
              <a:buFont typeface="Arial" panose="020B0604020202020204" pitchFamily="34" charset="0"/>
              <a:buChar char="•"/>
            </a:pPr>
            <a:r>
              <a:rPr lang="en-US" sz="2400" dirty="0"/>
              <a:t>Why is it empty?</a:t>
            </a:r>
          </a:p>
          <a:p>
            <a:pPr marL="285750" lvl="0" indent="-285750">
              <a:buFont typeface="Arial" panose="020B0604020202020204" pitchFamily="34" charset="0"/>
              <a:buChar char="•"/>
            </a:pPr>
            <a:r>
              <a:rPr lang="en-US" sz="2400" dirty="0"/>
              <a:t>Its eating exceptions!</a:t>
            </a:r>
          </a:p>
          <a:p>
            <a:pPr marL="285750" lvl="0" indent="-285750">
              <a:buFont typeface="Arial" panose="020B0604020202020204" pitchFamily="34" charset="0"/>
              <a:buChar char="•"/>
            </a:pPr>
            <a:r>
              <a:rPr lang="en-US" sz="2400" dirty="0"/>
              <a:t>Comment with intent</a:t>
            </a:r>
          </a:p>
          <a:p>
            <a:pPr marL="285750" lvl="0" indent="-285750">
              <a:buFont typeface="Arial" panose="020B0604020202020204" pitchFamily="34" charset="0"/>
              <a:buChar char="•"/>
            </a:pPr>
            <a:r>
              <a:rPr lang="en-US" sz="2400" dirty="0"/>
              <a:t>Log the exception</a:t>
            </a:r>
          </a:p>
          <a:p>
            <a:pPr marL="285750" lvl="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800" dirty="0"/>
          </a:p>
        </p:txBody>
      </p:sp>
      <p:sp>
        <p:nvSpPr>
          <p:cNvPr id="6" name="Rectangle 5"/>
          <p:cNvSpPr/>
          <p:nvPr/>
        </p:nvSpPr>
        <p:spPr>
          <a:xfrm>
            <a:off x="7681261" y="6552875"/>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LocalizedData.cs</a:t>
            </a:r>
            <a:endParaRPr lang="en-US" dirty="0"/>
          </a:p>
        </p:txBody>
      </p:sp>
      <p:sp>
        <p:nvSpPr>
          <p:cNvPr id="7" name="Content Placeholder 2"/>
          <p:cNvSpPr txBox="1">
            <a:spLocks/>
          </p:cNvSpPr>
          <p:nvPr/>
        </p:nvSpPr>
        <p:spPr>
          <a:xfrm>
            <a:off x="457580" y="1202963"/>
            <a:ext cx="10606924" cy="3848762"/>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1200" b="1" dirty="0">
                <a:latin typeface="Consolas" panose="020B0609020204030204" pitchFamily="49" charset="0"/>
              </a:rPr>
              <a:t>try</a:t>
            </a:r>
          </a:p>
          <a:p>
            <a:pPr marL="0" indent="0">
              <a:buNone/>
            </a:pPr>
            <a:r>
              <a:rPr lang="en-US" sz="1200" b="1" dirty="0">
                <a:latin typeface="Consolas" panose="020B0609020204030204" pitchFamily="49" charset="0"/>
              </a:rPr>
              <a:t>{</a:t>
            </a:r>
          </a:p>
          <a:p>
            <a:pPr marL="0" indent="0">
              <a:buNone/>
            </a:pPr>
            <a:r>
              <a:rPr lang="en-US" sz="1200" b="1" dirty="0">
                <a:latin typeface="Consolas" panose="020B0609020204030204" pitchFamily="49" charset="0"/>
              </a:rPr>
              <a:t>    if (</a:t>
            </a:r>
            <a:r>
              <a:rPr lang="en-US" sz="1200" b="1" dirty="0" err="1">
                <a:latin typeface="Consolas" panose="020B0609020204030204" pitchFamily="49" charset="0"/>
              </a:rPr>
              <a:t>DeviceType</a:t>
            </a:r>
            <a:r>
              <a:rPr lang="en-US" sz="1200" b="1" dirty="0">
                <a:latin typeface="Consolas" panose="020B0609020204030204" pitchFamily="49" charset="0"/>
              </a:rPr>
              <a:t> == "876" || </a:t>
            </a:r>
            <a:r>
              <a:rPr lang="en-US" sz="1200" b="1" dirty="0" err="1">
                <a:latin typeface="Consolas" panose="020B0609020204030204" pitchFamily="49" charset="0"/>
              </a:rPr>
              <a:t>DeviceType</a:t>
            </a:r>
            <a:r>
              <a:rPr lang="en-US" sz="1200" b="1" dirty="0">
                <a:latin typeface="Consolas" panose="020B0609020204030204" pitchFamily="49" charset="0"/>
              </a:rPr>
              <a:t> == "864")</a:t>
            </a:r>
          </a:p>
          <a:p>
            <a:pPr marL="0" indent="0">
              <a:buNone/>
            </a:pPr>
            <a:r>
              <a:rPr lang="en-US" sz="1200" b="1" dirty="0">
                <a:latin typeface="Consolas" panose="020B0609020204030204" pitchFamily="49" charset="0"/>
              </a:rPr>
              <a:t>    {</a:t>
            </a:r>
          </a:p>
          <a:p>
            <a:pPr marL="0" indent="0">
              <a:buNone/>
            </a:pPr>
            <a:r>
              <a:rPr lang="en-US" sz="1200" b="1" dirty="0">
                <a:latin typeface="Consolas" panose="020B0609020204030204" pitchFamily="49" charset="0"/>
              </a:rPr>
              <a:t>        Data = "PT" + </a:t>
            </a:r>
            <a:r>
              <a:rPr lang="en-US" sz="1200" b="1" dirty="0" err="1">
                <a:latin typeface="Consolas" panose="020B0609020204030204" pitchFamily="49" charset="0"/>
              </a:rPr>
              <a:t>Data.Substring</a:t>
            </a:r>
            <a:r>
              <a:rPr lang="en-US" sz="1200" b="1" dirty="0">
                <a:latin typeface="Consolas" panose="020B0609020204030204" pitchFamily="49" charset="0"/>
              </a:rPr>
              <a:t>(0, </a:t>
            </a:r>
            <a:r>
              <a:rPr lang="en-US" sz="1200" b="1" dirty="0" err="1">
                <a:latin typeface="Consolas" panose="020B0609020204030204" pitchFamily="49" charset="0"/>
              </a:rPr>
              <a:t>Data.IndexOf</a:t>
            </a:r>
            <a:r>
              <a:rPr lang="en-US" sz="1200" b="1" dirty="0">
                <a:latin typeface="Consolas" panose="020B0609020204030204" pitchFamily="49" charset="0"/>
              </a:rPr>
              <a:t>("m") - 1) + "M";</a:t>
            </a:r>
          </a:p>
          <a:p>
            <a:pPr marL="0" indent="0">
              <a:buNone/>
            </a:pPr>
            <a:r>
              <a:rPr lang="en-US" sz="1200" b="1" dirty="0">
                <a:latin typeface="Consolas" panose="020B0609020204030204" pitchFamily="49" charset="0"/>
              </a:rPr>
              <a:t>    }</a:t>
            </a:r>
          </a:p>
          <a:p>
            <a:pPr marL="0" indent="0">
              <a:buNone/>
            </a:pPr>
            <a:r>
              <a:rPr lang="en-US" sz="1200" b="1" dirty="0">
                <a:latin typeface="Consolas" panose="020B0609020204030204" pitchFamily="49" charset="0"/>
              </a:rPr>
              <a:t>    else</a:t>
            </a:r>
          </a:p>
          <a:p>
            <a:pPr marL="0" indent="0">
              <a:buNone/>
            </a:pPr>
            <a:r>
              <a:rPr lang="en-US" sz="1200" b="1" dirty="0">
                <a:latin typeface="Consolas" panose="020B0609020204030204" pitchFamily="49" charset="0"/>
              </a:rPr>
              <a:t>    {</a:t>
            </a:r>
          </a:p>
          <a:p>
            <a:pPr marL="0" indent="0">
              <a:buNone/>
            </a:pPr>
            <a:r>
              <a:rPr lang="en-US" sz="1200" b="1" dirty="0">
                <a:latin typeface="Consolas" panose="020B0609020204030204" pitchFamily="49" charset="0"/>
              </a:rPr>
              <a:t>        Data = "PT" + </a:t>
            </a:r>
            <a:r>
              <a:rPr lang="en-US" sz="1200" b="1" dirty="0" err="1">
                <a:latin typeface="Consolas" panose="020B0609020204030204" pitchFamily="49" charset="0"/>
              </a:rPr>
              <a:t>Data.Substring</a:t>
            </a:r>
            <a:r>
              <a:rPr lang="en-US" sz="1200" b="1" dirty="0">
                <a:latin typeface="Consolas" panose="020B0609020204030204" pitchFamily="49" charset="0"/>
              </a:rPr>
              <a:t>(0, </a:t>
            </a:r>
            <a:r>
              <a:rPr lang="en-US" sz="1200" b="1" dirty="0" err="1">
                <a:latin typeface="Consolas" panose="020B0609020204030204" pitchFamily="49" charset="0"/>
              </a:rPr>
              <a:t>Data.IndexOf</a:t>
            </a:r>
            <a:r>
              <a:rPr lang="en-US" sz="1200" b="1" dirty="0">
                <a:latin typeface="Consolas" panose="020B0609020204030204" pitchFamily="49" charset="0"/>
              </a:rPr>
              <a:t>("h") - 1) + "H";</a:t>
            </a:r>
          </a:p>
          <a:p>
            <a:pPr marL="0" indent="0">
              <a:buNone/>
            </a:pPr>
            <a:r>
              <a:rPr lang="en-US" sz="1200" b="1" dirty="0">
                <a:latin typeface="Consolas" panose="020B0609020204030204" pitchFamily="49" charset="0"/>
              </a:rPr>
              <a:t>    }</a:t>
            </a:r>
          </a:p>
          <a:p>
            <a:pPr marL="0" indent="0">
              <a:buNone/>
            </a:pPr>
            <a:r>
              <a:rPr lang="en-US" sz="1200" b="1" dirty="0">
                <a:latin typeface="Consolas" panose="020B0609020204030204" pitchFamily="49" charset="0"/>
              </a:rPr>
              <a:t>}</a:t>
            </a:r>
          </a:p>
          <a:p>
            <a:pPr marL="0" indent="0">
              <a:buNone/>
            </a:pPr>
            <a:r>
              <a:rPr lang="en-US" sz="1200" b="1" dirty="0">
                <a:highlight>
                  <a:srgbClr val="FFFF00"/>
                </a:highlight>
                <a:latin typeface="Consolas" panose="020B0609020204030204" pitchFamily="49" charset="0"/>
              </a:rPr>
              <a:t>catch</a:t>
            </a:r>
          </a:p>
          <a:p>
            <a:pPr marL="0" indent="0">
              <a:buNone/>
            </a:pPr>
            <a:r>
              <a:rPr lang="en-US" sz="1200" b="1" dirty="0">
                <a:highlight>
                  <a:srgbClr val="FFFF00"/>
                </a:highlight>
                <a:latin typeface="Consolas" panose="020B0609020204030204" pitchFamily="49" charset="0"/>
              </a:rPr>
              <a:t>{}</a:t>
            </a:r>
          </a:p>
        </p:txBody>
      </p:sp>
    </p:spTree>
    <p:extLst>
      <p:ext uri="{BB962C8B-B14F-4D97-AF65-F5344CB8AC3E}">
        <p14:creationId xmlns:p14="http://schemas.microsoft.com/office/powerpoint/2010/main" val="246295159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Content Placeholder 2"/>
          <p:cNvSpPr txBox="1">
            <a:spLocks/>
          </p:cNvSpPr>
          <p:nvPr/>
        </p:nvSpPr>
        <p:spPr>
          <a:xfrm>
            <a:off x="549019" y="1302725"/>
            <a:ext cx="10149729" cy="3748999"/>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000" b="1" dirty="0">
                <a:latin typeface="Consolas" panose="020B0609020204030204" pitchFamily="49" charset="0"/>
              </a:rPr>
              <a:t>try</a:t>
            </a:r>
          </a:p>
          <a:p>
            <a:pPr marL="0" indent="0">
              <a:spcBef>
                <a:spcPts val="200"/>
              </a:spcBef>
              <a:buNone/>
            </a:pPr>
            <a:r>
              <a:rPr lang="en-US" sz="2000" b="1" dirty="0">
                <a:latin typeface="Consolas" panose="020B0609020204030204" pitchFamily="49" charset="0"/>
              </a:rPr>
              <a:t>{</a:t>
            </a:r>
          </a:p>
          <a:p>
            <a:pPr marL="0" indent="0">
              <a:spcBef>
                <a:spcPts val="200"/>
              </a:spcBef>
              <a:buNone/>
            </a:pPr>
            <a:r>
              <a:rPr lang="en-US" sz="2000" b="1" dirty="0">
                <a:latin typeface="Consolas" panose="020B0609020204030204" pitchFamily="49" charset="0"/>
              </a:rPr>
              <a:t>    string </a:t>
            </a:r>
            <a:r>
              <a:rPr lang="en-US" sz="2000" b="1" dirty="0" err="1">
                <a:latin typeface="Consolas" panose="020B0609020204030204" pitchFamily="49" charset="0"/>
              </a:rPr>
              <a:t>cmd</a:t>
            </a:r>
            <a:r>
              <a:rPr lang="en-US" sz="2000" b="1" dirty="0">
                <a:latin typeface="Consolas" panose="020B0609020204030204" pitchFamily="49" charset="0"/>
              </a:rPr>
              <a:t> = "</a:t>
            </a:r>
            <a:r>
              <a:rPr lang="en-US" sz="2000" b="1" dirty="0" err="1">
                <a:latin typeface="Consolas" panose="020B0609020204030204" pitchFamily="49" charset="0"/>
              </a:rPr>
              <a:t>cmd</a:t>
            </a:r>
            <a:r>
              <a:rPr lang="en-US" sz="2000" b="1" dirty="0">
                <a:latin typeface="Consolas" panose="020B0609020204030204" pitchFamily="49" charset="0"/>
              </a:rPr>
              <a:t> nothing here";</a:t>
            </a:r>
          </a:p>
          <a:p>
            <a:pPr marL="0" indent="0">
              <a:spcBef>
                <a:spcPts val="200"/>
              </a:spcBef>
              <a:buNone/>
            </a:pPr>
            <a:r>
              <a:rPr lang="en-US" sz="2000" b="1" dirty="0">
                <a:latin typeface="Consolas" panose="020B0609020204030204" pitchFamily="49" charset="0"/>
              </a:rPr>
              <a:t>    Int32 </a:t>
            </a:r>
            <a:r>
              <a:rPr lang="en-US" sz="2000" b="1" dirty="0" err="1">
                <a:latin typeface="Consolas" panose="020B0609020204030204" pitchFamily="49" charset="0"/>
              </a:rPr>
              <a:t>objDataReader</a:t>
            </a:r>
            <a:r>
              <a:rPr lang="en-US" sz="2000" b="1" dirty="0">
                <a:latin typeface="Consolas" panose="020B0609020204030204" pitchFamily="49" charset="0"/>
              </a:rPr>
              <a:t> = -1;</a:t>
            </a:r>
          </a:p>
          <a:p>
            <a:pPr marL="0" indent="0">
              <a:spcBef>
                <a:spcPts val="200"/>
              </a:spcBef>
              <a:buNone/>
            </a:pPr>
            <a:r>
              <a:rPr lang="en-US" sz="2000" b="1" dirty="0">
                <a:latin typeface="Consolas" panose="020B0609020204030204" pitchFamily="49" charset="0"/>
              </a:rPr>
              <a:t>    bool </a:t>
            </a:r>
            <a:r>
              <a:rPr lang="en-US" sz="2000" b="1" dirty="0" err="1">
                <a:latin typeface="Consolas" panose="020B0609020204030204" pitchFamily="49" charset="0"/>
              </a:rPr>
              <a:t>okParsed</a:t>
            </a:r>
            <a:r>
              <a:rPr lang="en-US" sz="2000" b="1" dirty="0">
                <a:latin typeface="Consolas" panose="020B0609020204030204" pitchFamily="49" charset="0"/>
              </a:rPr>
              <a:t> = </a:t>
            </a:r>
            <a:r>
              <a:rPr lang="en-US" sz="2000" b="1" dirty="0" err="1">
                <a:latin typeface="Consolas" panose="020B0609020204030204" pitchFamily="49" charset="0"/>
              </a:rPr>
              <a:t>int.TryParse</a:t>
            </a:r>
            <a:r>
              <a:rPr lang="en-US" sz="2000" b="1" dirty="0">
                <a:latin typeface="Consolas" panose="020B0609020204030204" pitchFamily="49" charset="0"/>
              </a:rPr>
              <a:t>(</a:t>
            </a:r>
            <a:r>
              <a:rPr lang="en-US" sz="2000" b="1" dirty="0" err="1">
                <a:latin typeface="Consolas" panose="020B0609020204030204" pitchFamily="49" charset="0"/>
              </a:rPr>
              <a:t>this.GetParameterValue</a:t>
            </a:r>
            <a:r>
              <a:rPr lang="en-US" sz="2000" b="1" dirty="0">
                <a:latin typeface="Consolas" panose="020B0609020204030204" pitchFamily="49" charset="0"/>
              </a:rPr>
              <a:t>(</a:t>
            </a:r>
            <a:r>
              <a:rPr lang="en-US" sz="2000" b="1" dirty="0" err="1">
                <a:latin typeface="Consolas" panose="020B0609020204030204" pitchFamily="49" charset="0"/>
              </a:rPr>
              <a:t>cmd</a:t>
            </a:r>
            <a:r>
              <a:rPr lang="en-US" sz="2000" b="1" dirty="0">
                <a:latin typeface="Consolas" panose="020B0609020204030204" pitchFamily="49" charset="0"/>
              </a:rPr>
              <a:t>, "@</a:t>
            </a:r>
            <a:r>
              <a:rPr lang="en-US" sz="2000" b="1" dirty="0" err="1">
                <a:latin typeface="Consolas" panose="020B0609020204030204" pitchFamily="49" charset="0"/>
              </a:rPr>
              <a:t>Presult</a:t>
            </a:r>
            <a:r>
              <a:rPr lang="en-US" sz="2000" b="1" dirty="0">
                <a:latin typeface="Consolas" panose="020B0609020204030204" pitchFamily="49" charset="0"/>
              </a:rPr>
              <a:t>").</a:t>
            </a:r>
            <a:r>
              <a:rPr lang="en-US" sz="2000" b="1" dirty="0" err="1">
                <a:latin typeface="Consolas" panose="020B0609020204030204" pitchFamily="49" charset="0"/>
              </a:rPr>
              <a:t>ToString</a:t>
            </a:r>
            <a:r>
              <a:rPr lang="en-US" sz="2000" b="1" dirty="0">
                <a:latin typeface="Consolas" panose="020B0609020204030204" pitchFamily="49" charset="0"/>
              </a:rPr>
              <a:t>(), out </a:t>
            </a:r>
            <a:r>
              <a:rPr lang="en-US" sz="2000" b="1" dirty="0" err="1">
                <a:latin typeface="Consolas" panose="020B0609020204030204" pitchFamily="49" charset="0"/>
              </a:rPr>
              <a:t>objDataReader</a:t>
            </a:r>
            <a:r>
              <a:rPr lang="en-US" sz="2000" b="1" dirty="0">
                <a:latin typeface="Consolas" panose="020B0609020204030204" pitchFamily="49" charset="0"/>
              </a:rPr>
              <a:t>);</a:t>
            </a:r>
          </a:p>
          <a:p>
            <a:pPr marL="0" indent="0">
              <a:spcBef>
                <a:spcPts val="200"/>
              </a:spcBef>
              <a:buNone/>
            </a:pPr>
            <a:r>
              <a:rPr lang="en-US" sz="2000" b="1" dirty="0">
                <a:latin typeface="Consolas" panose="020B0609020204030204" pitchFamily="49" charset="0"/>
              </a:rPr>
              <a:t>}</a:t>
            </a:r>
          </a:p>
          <a:p>
            <a:pPr marL="0" indent="0">
              <a:spcBef>
                <a:spcPts val="200"/>
              </a:spcBef>
              <a:buNone/>
            </a:pPr>
            <a:r>
              <a:rPr lang="en-US" sz="2000" b="1" dirty="0">
                <a:latin typeface="Consolas" panose="020B0609020204030204" pitchFamily="49" charset="0"/>
              </a:rPr>
              <a:t>catch ( Exception ex )</a:t>
            </a:r>
          </a:p>
          <a:p>
            <a:pPr marL="0" indent="0">
              <a:spcBef>
                <a:spcPts val="200"/>
              </a:spcBef>
              <a:buNone/>
            </a:pPr>
            <a:r>
              <a:rPr lang="en-US" sz="2000" b="1" dirty="0">
                <a:latin typeface="Consolas" panose="020B0609020204030204" pitchFamily="49" charset="0"/>
              </a:rPr>
              <a:t>{</a:t>
            </a:r>
          </a:p>
          <a:p>
            <a:pPr marL="0" indent="0">
              <a:spcBef>
                <a:spcPts val="200"/>
              </a:spcBef>
              <a:buNone/>
            </a:pPr>
            <a:r>
              <a:rPr lang="en-US" sz="2000" b="1" dirty="0">
                <a:latin typeface="Consolas" panose="020B0609020204030204" pitchFamily="49" charset="0"/>
              </a:rPr>
              <a:t>    throw ex;</a:t>
            </a:r>
          </a:p>
          <a:p>
            <a:pPr marL="0" indent="0">
              <a:spcBef>
                <a:spcPts val="200"/>
              </a:spcBef>
              <a:buNone/>
            </a:pPr>
            <a:r>
              <a:rPr lang="en-US" sz="2000" b="1" dirty="0">
                <a:latin typeface="Consolas" panose="020B0609020204030204" pitchFamily="49" charset="0"/>
              </a:rPr>
              <a:t>}</a:t>
            </a:r>
          </a:p>
        </p:txBody>
      </p:sp>
      <p:sp>
        <p:nvSpPr>
          <p:cNvPr id="5" name="Rectangle 4"/>
          <p:cNvSpPr/>
          <p:nvPr/>
        </p:nvSpPr>
        <p:spPr>
          <a:xfrm>
            <a:off x="8687090" y="6625193"/>
            <a:ext cx="2337499"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DBUtils.cs</a:t>
            </a:r>
            <a:endParaRPr lang="en-US" dirty="0"/>
          </a:p>
        </p:txBody>
      </p:sp>
    </p:spTree>
    <p:extLst>
      <p:ext uri="{BB962C8B-B14F-4D97-AF65-F5344CB8AC3E}">
        <p14:creationId xmlns:p14="http://schemas.microsoft.com/office/powerpoint/2010/main" val="143877740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1612749"/>
          </a:xfrm>
        </p:spPr>
        <p:txBody>
          <a:bodyPr/>
          <a:lstStyle/>
          <a:p>
            <a:pPr lvl="0"/>
            <a:r>
              <a:rPr lang="en-US" sz="3200" dirty="0" err="1"/>
              <a:t>AccountManagementController.cs</a:t>
            </a:r>
            <a:r>
              <a:rPr lang="en-US" sz="3200" dirty="0"/>
              <a:t> in lines 1078-1092, as well as 1171-1185</a:t>
            </a:r>
          </a:p>
          <a:p>
            <a:pPr lvl="0"/>
            <a:r>
              <a:rPr lang="en-US" sz="3200" dirty="0" err="1"/>
              <a:t>CommProgrammingController.cs</a:t>
            </a:r>
            <a:r>
              <a:rPr lang="en-US" sz="3200" dirty="0"/>
              <a:t>, lines 83-878 as well as 888-902</a:t>
            </a:r>
          </a:p>
        </p:txBody>
      </p:sp>
      <p:sp>
        <p:nvSpPr>
          <p:cNvPr id="2" name="Title 1"/>
          <p:cNvSpPr>
            <a:spLocks noGrp="1"/>
          </p:cNvSpPr>
          <p:nvPr>
            <p:ph type="title"/>
          </p:nvPr>
        </p:nvSpPr>
        <p:spPr/>
        <p:txBody>
          <a:bodyPr/>
          <a:lstStyle/>
          <a:p>
            <a:r>
              <a:rPr lang="en-US" dirty="0"/>
              <a:t>Same Code, Same File</a:t>
            </a:r>
          </a:p>
        </p:txBody>
      </p:sp>
      <p:sp>
        <p:nvSpPr>
          <p:cNvPr id="4" name="TextBox 3"/>
          <p:cNvSpPr txBox="1"/>
          <p:nvPr/>
        </p:nvSpPr>
        <p:spPr>
          <a:xfrm>
            <a:off x="655637" y="3192462"/>
            <a:ext cx="5638800" cy="3170099"/>
          </a:xfrm>
          <a:prstGeom prst="rect">
            <a:avLst/>
          </a:prstGeom>
          <a:solidFill>
            <a:schemeClr val="bg1"/>
          </a:solidFill>
          <a:ln w="25400">
            <a:solidFill>
              <a:schemeClr val="tx1"/>
            </a:solidFill>
          </a:ln>
        </p:spPr>
        <p:txBody>
          <a:bodyPr wrap="square" rtlCol="0">
            <a:spAutoFit/>
          </a:bodyPr>
          <a:lstStyle/>
          <a:p>
            <a:r>
              <a:rPr lang="en-US" sz="1000" dirty="0">
                <a:latin typeface="Consolas" panose="020B0609020204030204" pitchFamily="49" charset="0"/>
              </a:rPr>
              <a:t>private </a:t>
            </a:r>
            <a:r>
              <a:rPr lang="en-US" sz="1000" dirty="0" err="1">
                <a:latin typeface="Consolas" panose="020B0609020204030204" pitchFamily="49" charset="0"/>
              </a:rPr>
              <a:t>CommunicatorDetailModel</a:t>
            </a:r>
            <a:r>
              <a:rPr lang="en-US" sz="1000" dirty="0">
                <a:latin typeface="Consolas" panose="020B0609020204030204" pitchFamily="49" charset="0"/>
              </a:rPr>
              <a:t> </a:t>
            </a:r>
            <a:r>
              <a:rPr lang="en-US" sz="1000" dirty="0" err="1">
                <a:latin typeface="Consolas" panose="020B0609020204030204" pitchFamily="49" charset="0"/>
              </a:rPr>
              <a:t>GetCommunicatorDetails</a:t>
            </a:r>
            <a:r>
              <a:rPr lang="en-US" sz="1000" dirty="0">
                <a:latin typeface="Consolas" panose="020B0609020204030204" pitchFamily="49" charset="0"/>
              </a:rPr>
              <a:t>(Account account)</a:t>
            </a: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latin typeface="Consolas" panose="020B0609020204030204" pitchFamily="49" charset="0"/>
              </a:rPr>
              <a:t>CommunicatorDetailModel</a:t>
            </a:r>
            <a:r>
              <a:rPr lang="en-US" sz="1000" dirty="0">
                <a:latin typeface="Consolas" panose="020B0609020204030204" pitchFamily="49" charset="0"/>
              </a:rPr>
              <a:t> </a:t>
            </a:r>
            <a:r>
              <a:rPr lang="en-US" sz="1000" dirty="0" err="1">
                <a:latin typeface="Consolas" panose="020B0609020204030204" pitchFamily="49" charset="0"/>
              </a:rPr>
              <a:t>commDetail</a:t>
            </a:r>
            <a:r>
              <a:rPr lang="en-US" sz="1000" dirty="0">
                <a:latin typeface="Consolas" panose="020B0609020204030204" pitchFamily="49" charset="0"/>
              </a:rPr>
              <a:t> = new </a:t>
            </a:r>
            <a:r>
              <a:rPr lang="en-US" sz="1000" dirty="0" err="1">
                <a:latin typeface="Consolas" panose="020B0609020204030204" pitchFamily="49" charset="0"/>
              </a:rPr>
              <a:t>CommunicatorDetailModel</a:t>
            </a:r>
            <a:r>
              <a:rPr lang="en-US" sz="1000" dirty="0">
                <a:latin typeface="Consolas" panose="020B0609020204030204" pitchFamily="49" charset="0"/>
              </a:rPr>
              <a:t>();</a:t>
            </a:r>
          </a:p>
          <a:p>
            <a:r>
              <a:rPr lang="en-US" sz="1000" dirty="0">
                <a:latin typeface="Consolas" panose="020B0609020204030204" pitchFamily="49" charset="0"/>
              </a:rPr>
              <a:t>            string[] languages = </a:t>
            </a:r>
            <a:r>
              <a:rPr lang="en-US" sz="1000" dirty="0" err="1">
                <a:latin typeface="Consolas" panose="020B0609020204030204" pitchFamily="49" charset="0"/>
              </a:rPr>
              <a:t>Request.UserLanguages</a:t>
            </a:r>
            <a:r>
              <a:rPr lang="en-US" sz="1000" dirty="0">
                <a:latin typeface="Consolas" panose="020B0609020204030204" pitchFamily="49" charset="0"/>
              </a:rPr>
              <a:t>;</a:t>
            </a:r>
          </a:p>
          <a:p>
            <a:r>
              <a:rPr lang="en-US" sz="1000" dirty="0">
                <a:latin typeface="Consolas" panose="020B0609020204030204" pitchFamily="49" charset="0"/>
              </a:rPr>
              <a:t>            if (</a:t>
            </a:r>
            <a:r>
              <a:rPr lang="en-US" sz="1000" dirty="0" err="1">
                <a:latin typeface="Consolas" panose="020B0609020204030204" pitchFamily="49" charset="0"/>
              </a:rPr>
              <a:t>languages.Count</a:t>
            </a:r>
            <a:r>
              <a:rPr lang="en-US" sz="1000" dirty="0">
                <a:latin typeface="Consolas" panose="020B0609020204030204" pitchFamily="49" charset="0"/>
              </a:rPr>
              <a:t>() &gt; 0)</a:t>
            </a:r>
          </a:p>
          <a:p>
            <a:r>
              <a:rPr lang="en-US" sz="1000" dirty="0">
                <a:latin typeface="Consolas" panose="020B0609020204030204" pitchFamily="49" charset="0"/>
              </a:rPr>
              <a:t>            {</a:t>
            </a:r>
          </a:p>
          <a:p>
            <a:r>
              <a:rPr lang="en-US" sz="1000" dirty="0">
                <a:latin typeface="Consolas" panose="020B0609020204030204" pitchFamily="49" charset="0"/>
              </a:rPr>
              <a:t>                try</a:t>
            </a: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latin typeface="Consolas" panose="020B0609020204030204" pitchFamily="49" charset="0"/>
              </a:rPr>
              <a:t>cultreInfo</a:t>
            </a:r>
            <a:r>
              <a:rPr lang="en-US" sz="1000" dirty="0">
                <a:latin typeface="Consolas" panose="020B0609020204030204" pitchFamily="49" charset="0"/>
              </a:rPr>
              <a:t> = new </a:t>
            </a:r>
            <a:r>
              <a:rPr lang="en-US" sz="1000" dirty="0" err="1">
                <a:latin typeface="Consolas" panose="020B0609020204030204" pitchFamily="49" charset="0"/>
              </a:rPr>
              <a:t>CultureInfo</a:t>
            </a:r>
            <a:r>
              <a:rPr lang="en-US" sz="1000" dirty="0">
                <a:latin typeface="Consolas" panose="020B0609020204030204" pitchFamily="49" charset="0"/>
              </a:rPr>
              <a:t>(languages[0]);</a:t>
            </a:r>
          </a:p>
          <a:p>
            <a:r>
              <a:rPr lang="en-US" sz="1000" dirty="0">
                <a:latin typeface="Consolas" panose="020B0609020204030204" pitchFamily="49" charset="0"/>
              </a:rPr>
              <a:t>                }</a:t>
            </a:r>
          </a:p>
          <a:p>
            <a:r>
              <a:rPr lang="en-US" sz="1000" dirty="0">
                <a:latin typeface="Consolas" panose="020B0609020204030204" pitchFamily="49" charset="0"/>
              </a:rPr>
              <a:t>                catch (</a:t>
            </a:r>
            <a:r>
              <a:rPr lang="en-US" sz="1000" dirty="0" err="1">
                <a:latin typeface="Consolas" panose="020B0609020204030204" pitchFamily="49" charset="0"/>
              </a:rPr>
              <a:t>CultureNotFoundException</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latin typeface="Consolas" panose="020B0609020204030204" pitchFamily="49" charset="0"/>
              </a:rPr>
              <a:t>cultreInfo</a:t>
            </a:r>
            <a:r>
              <a:rPr lang="en-US" sz="1000" dirty="0">
                <a:latin typeface="Consolas" panose="020B0609020204030204" pitchFamily="49" charset="0"/>
              </a:rPr>
              <a:t> = </a:t>
            </a:r>
            <a:r>
              <a:rPr lang="en-US" sz="1000" dirty="0" err="1">
                <a:latin typeface="Consolas" panose="020B0609020204030204" pitchFamily="49" charset="0"/>
              </a:rPr>
              <a:t>CultureInfo.InvariantCulture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a:t>
            </a:r>
          </a:p>
          <a:p>
            <a:r>
              <a:rPr lang="en-US" sz="1000" dirty="0">
                <a:latin typeface="Consolas" panose="020B0609020204030204" pitchFamily="49" charset="0"/>
              </a:rPr>
              <a:t>            else</a:t>
            </a:r>
          </a:p>
          <a:p>
            <a:r>
              <a:rPr lang="en-US" sz="1000" dirty="0">
                <a:latin typeface="Consolas" panose="020B0609020204030204" pitchFamily="49" charset="0"/>
              </a:rPr>
              <a:t>                </a:t>
            </a:r>
            <a:r>
              <a:rPr lang="en-US" sz="1000" dirty="0" err="1">
                <a:latin typeface="Consolas" panose="020B0609020204030204" pitchFamily="49" charset="0"/>
              </a:rPr>
              <a:t>cultreInfo</a:t>
            </a:r>
            <a:r>
              <a:rPr lang="en-US" sz="1000" dirty="0">
                <a:latin typeface="Consolas" panose="020B0609020204030204" pitchFamily="49" charset="0"/>
              </a:rPr>
              <a:t> = </a:t>
            </a:r>
            <a:r>
              <a:rPr lang="en-US" sz="1000" dirty="0" err="1">
                <a:latin typeface="Consolas" panose="020B0609020204030204" pitchFamily="49" charset="0"/>
              </a:rPr>
              <a:t>CultureInfo.InvariantCulture</a:t>
            </a:r>
            <a:r>
              <a:rPr lang="en-US" sz="1000" dirty="0">
                <a:latin typeface="Consolas" panose="020B0609020204030204" pitchFamily="49" charset="0"/>
              </a:rPr>
              <a:t>;</a:t>
            </a:r>
          </a:p>
          <a:p>
            <a:endParaRPr lang="en-US" sz="1000" dirty="0">
              <a:latin typeface="Consolas" panose="020B0609020204030204" pitchFamily="49" charset="0"/>
            </a:endParaRPr>
          </a:p>
          <a:p>
            <a:endParaRPr lang="en-US" sz="1000" dirty="0">
              <a:latin typeface="Consolas" panose="020B0609020204030204" pitchFamily="49" charset="0"/>
            </a:endParaRPr>
          </a:p>
        </p:txBody>
      </p:sp>
      <p:sp>
        <p:nvSpPr>
          <p:cNvPr id="5" name="TextBox 4"/>
          <p:cNvSpPr txBox="1"/>
          <p:nvPr/>
        </p:nvSpPr>
        <p:spPr>
          <a:xfrm>
            <a:off x="6493808" y="3192462"/>
            <a:ext cx="5480653" cy="3139321"/>
          </a:xfrm>
          <a:prstGeom prst="rect">
            <a:avLst/>
          </a:prstGeom>
          <a:solidFill>
            <a:schemeClr val="bg1"/>
          </a:solidFill>
          <a:ln w="25400">
            <a:solidFill>
              <a:schemeClr val="tx1"/>
            </a:solidFill>
          </a:ln>
        </p:spPr>
        <p:txBody>
          <a:bodyPr wrap="square" rtlCol="0">
            <a:spAutoFit/>
          </a:bodyPr>
          <a:lstStyle/>
          <a:p>
            <a:r>
              <a:rPr lang="en-US" sz="1000" dirty="0">
                <a:latin typeface="Consolas" panose="020B0609020204030204" pitchFamily="49" charset="0"/>
              </a:rPr>
              <a:t>private </a:t>
            </a:r>
            <a:r>
              <a:rPr lang="en-US" sz="1000" dirty="0" err="1">
                <a:latin typeface="Consolas" panose="020B0609020204030204" pitchFamily="49" charset="0"/>
              </a:rPr>
              <a:t>CommunicatorDetailModel</a:t>
            </a:r>
            <a:r>
              <a:rPr lang="en-US" sz="1000" dirty="0">
                <a:latin typeface="Consolas" panose="020B0609020204030204" pitchFamily="49" charset="0"/>
              </a:rPr>
              <a:t> </a:t>
            </a:r>
            <a:r>
              <a:rPr lang="en-US" sz="1000" dirty="0" err="1">
                <a:latin typeface="Consolas" panose="020B0609020204030204" pitchFamily="49" charset="0"/>
              </a:rPr>
              <a:t>GetCommunicatorDetails</a:t>
            </a:r>
            <a:r>
              <a:rPr lang="en-US" sz="1000" dirty="0">
                <a:latin typeface="Consolas" panose="020B0609020204030204" pitchFamily="49" charset="0"/>
              </a:rPr>
              <a:t>(Account account)</a:t>
            </a: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latin typeface="Consolas" panose="020B0609020204030204" pitchFamily="49" charset="0"/>
              </a:rPr>
              <a:t>CommunicatorDetailModel</a:t>
            </a:r>
            <a:r>
              <a:rPr lang="en-US" sz="1000" dirty="0">
                <a:latin typeface="Consolas" panose="020B0609020204030204" pitchFamily="49" charset="0"/>
              </a:rPr>
              <a:t> </a:t>
            </a:r>
            <a:r>
              <a:rPr lang="en-US" sz="1000" dirty="0" err="1">
                <a:latin typeface="Consolas" panose="020B0609020204030204" pitchFamily="49" charset="0"/>
              </a:rPr>
              <a:t>commDetail</a:t>
            </a:r>
            <a:r>
              <a:rPr lang="en-US" sz="1000" dirty="0">
                <a:latin typeface="Consolas" panose="020B0609020204030204" pitchFamily="49" charset="0"/>
              </a:rPr>
              <a:t> = new </a:t>
            </a:r>
            <a:r>
              <a:rPr lang="en-US" sz="1000" dirty="0" err="1">
                <a:latin typeface="Consolas" panose="020B0609020204030204" pitchFamily="49" charset="0"/>
              </a:rPr>
              <a:t>CommunicatorDetailModel</a:t>
            </a:r>
            <a:r>
              <a:rPr lang="en-US" sz="1000" dirty="0">
                <a:latin typeface="Consolas" panose="020B0609020204030204" pitchFamily="49" charset="0"/>
              </a:rPr>
              <a:t>();</a:t>
            </a:r>
          </a:p>
          <a:p>
            <a:r>
              <a:rPr lang="en-US" sz="1000" dirty="0">
                <a:latin typeface="Consolas" panose="020B0609020204030204" pitchFamily="49" charset="0"/>
              </a:rPr>
              <a:t>            string[] languages = </a:t>
            </a:r>
            <a:r>
              <a:rPr lang="en-US" sz="1000" dirty="0" err="1">
                <a:latin typeface="Consolas" panose="020B0609020204030204" pitchFamily="49" charset="0"/>
              </a:rPr>
              <a:t>Request.UserLanguages</a:t>
            </a:r>
            <a:r>
              <a:rPr lang="en-US" sz="1000" dirty="0">
                <a:latin typeface="Consolas" panose="020B0609020204030204" pitchFamily="49" charset="0"/>
              </a:rPr>
              <a:t>;</a:t>
            </a:r>
          </a:p>
          <a:p>
            <a:r>
              <a:rPr lang="en-US" sz="1000" dirty="0">
                <a:latin typeface="Consolas" panose="020B0609020204030204" pitchFamily="49" charset="0"/>
              </a:rPr>
              <a:t>            if (</a:t>
            </a:r>
            <a:r>
              <a:rPr lang="en-US" sz="1000" dirty="0" err="1">
                <a:latin typeface="Consolas" panose="020B0609020204030204" pitchFamily="49" charset="0"/>
              </a:rPr>
              <a:t>languages.Count</a:t>
            </a:r>
            <a:r>
              <a:rPr lang="en-US" sz="1000" dirty="0">
                <a:latin typeface="Consolas" panose="020B0609020204030204" pitchFamily="49" charset="0"/>
              </a:rPr>
              <a:t>() &gt; 0)</a:t>
            </a:r>
          </a:p>
          <a:p>
            <a:r>
              <a:rPr lang="en-US" sz="1000" dirty="0">
                <a:latin typeface="Consolas" panose="020B0609020204030204" pitchFamily="49" charset="0"/>
              </a:rPr>
              <a:t>            {</a:t>
            </a:r>
          </a:p>
          <a:p>
            <a:r>
              <a:rPr lang="en-US" sz="1000" dirty="0">
                <a:latin typeface="Consolas" panose="020B0609020204030204" pitchFamily="49" charset="0"/>
              </a:rPr>
              <a:t>                try</a:t>
            </a: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latin typeface="Consolas" panose="020B0609020204030204" pitchFamily="49" charset="0"/>
              </a:rPr>
              <a:t>cultreInfo</a:t>
            </a:r>
            <a:r>
              <a:rPr lang="en-US" sz="1000" dirty="0">
                <a:latin typeface="Consolas" panose="020B0609020204030204" pitchFamily="49" charset="0"/>
              </a:rPr>
              <a:t> = new </a:t>
            </a:r>
            <a:r>
              <a:rPr lang="en-US" sz="1000" dirty="0" err="1">
                <a:latin typeface="Consolas" panose="020B0609020204030204" pitchFamily="49" charset="0"/>
              </a:rPr>
              <a:t>CultureInfo</a:t>
            </a:r>
            <a:r>
              <a:rPr lang="en-US" sz="1000" dirty="0">
                <a:latin typeface="Consolas" panose="020B0609020204030204" pitchFamily="49" charset="0"/>
              </a:rPr>
              <a:t>(languages[0]);</a:t>
            </a:r>
          </a:p>
          <a:p>
            <a:r>
              <a:rPr lang="en-US" sz="1000" dirty="0">
                <a:latin typeface="Consolas" panose="020B0609020204030204" pitchFamily="49" charset="0"/>
              </a:rPr>
              <a:t>                }</a:t>
            </a:r>
          </a:p>
          <a:p>
            <a:r>
              <a:rPr lang="en-US" sz="1000" dirty="0">
                <a:latin typeface="Consolas" panose="020B0609020204030204" pitchFamily="49" charset="0"/>
              </a:rPr>
              <a:t>                catch (</a:t>
            </a:r>
            <a:r>
              <a:rPr lang="en-US" sz="1000" dirty="0" err="1">
                <a:latin typeface="Consolas" panose="020B0609020204030204" pitchFamily="49" charset="0"/>
              </a:rPr>
              <a:t>CultureNotFoundException</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latin typeface="Consolas" panose="020B0609020204030204" pitchFamily="49" charset="0"/>
              </a:rPr>
              <a:t>cultreInfo</a:t>
            </a:r>
            <a:r>
              <a:rPr lang="en-US" sz="1000" dirty="0">
                <a:latin typeface="Consolas" panose="020B0609020204030204" pitchFamily="49" charset="0"/>
              </a:rPr>
              <a:t> = </a:t>
            </a:r>
            <a:r>
              <a:rPr lang="en-US" sz="1000" dirty="0" err="1">
                <a:latin typeface="Consolas" panose="020B0609020204030204" pitchFamily="49" charset="0"/>
              </a:rPr>
              <a:t>CultureInfo.InvariantCulture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a:t>
            </a:r>
          </a:p>
          <a:p>
            <a:r>
              <a:rPr lang="en-US" sz="1000" dirty="0">
                <a:latin typeface="Consolas" panose="020B0609020204030204" pitchFamily="49" charset="0"/>
              </a:rPr>
              <a:t>            else</a:t>
            </a:r>
          </a:p>
          <a:p>
            <a:r>
              <a:rPr lang="en-US" sz="1000" dirty="0">
                <a:latin typeface="Consolas" panose="020B0609020204030204" pitchFamily="49" charset="0"/>
              </a:rPr>
              <a:t>                </a:t>
            </a:r>
            <a:r>
              <a:rPr lang="en-US" sz="1000" dirty="0" err="1">
                <a:latin typeface="Consolas" panose="020B0609020204030204" pitchFamily="49" charset="0"/>
              </a:rPr>
              <a:t>cultreInfo</a:t>
            </a:r>
            <a:r>
              <a:rPr lang="en-US" sz="1000" dirty="0">
                <a:latin typeface="Consolas" panose="020B0609020204030204" pitchFamily="49" charset="0"/>
              </a:rPr>
              <a:t> = </a:t>
            </a:r>
            <a:r>
              <a:rPr lang="en-US" sz="1000" dirty="0" err="1">
                <a:latin typeface="Consolas" panose="020B0609020204030204" pitchFamily="49" charset="0"/>
              </a:rPr>
              <a:t>CultureInfo.InvariantCulture</a:t>
            </a:r>
            <a:r>
              <a:rPr lang="en-US" sz="1000" dirty="0">
                <a:latin typeface="Consolas" panose="020B0609020204030204" pitchFamily="49" charset="0"/>
              </a:rPr>
              <a:t>;</a:t>
            </a:r>
          </a:p>
          <a:p>
            <a:endParaRPr lang="en-US" dirty="0">
              <a:latin typeface="Consolas" panose="020B0609020204030204" pitchFamily="49" charset="0"/>
            </a:endParaRPr>
          </a:p>
        </p:txBody>
      </p:sp>
    </p:spTree>
    <p:extLst>
      <p:ext uri="{BB962C8B-B14F-4D97-AF65-F5344CB8AC3E}">
        <p14:creationId xmlns:p14="http://schemas.microsoft.com/office/powerpoint/2010/main" val="388303151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Rethrow to preserve stack details[CA2200][CC0012]</a:t>
            </a:r>
          </a:p>
        </p:txBody>
      </p:sp>
      <p:sp>
        <p:nvSpPr>
          <p:cNvPr id="4" name="TextBox 3"/>
          <p:cNvSpPr txBox="1"/>
          <p:nvPr/>
        </p:nvSpPr>
        <p:spPr>
          <a:xfrm>
            <a:off x="914775" y="5326042"/>
            <a:ext cx="7563161" cy="1200329"/>
          </a:xfrm>
          <a:prstGeom prst="rect">
            <a:avLst/>
          </a:prstGeom>
          <a:noFill/>
        </p:spPr>
        <p:txBody>
          <a:bodyPr wrap="none" rtlCol="0">
            <a:spAutoFit/>
          </a:bodyPr>
          <a:lstStyle/>
          <a:p>
            <a:pPr marL="285750" lvl="0" indent="-285750">
              <a:buFont typeface="Arial" panose="020B0604020202020204" pitchFamily="34" charset="0"/>
              <a:buChar char="•"/>
            </a:pPr>
            <a:r>
              <a:rPr lang="en-US" sz="2400" dirty="0"/>
              <a:t>You lose stack details by throwing Exception</a:t>
            </a:r>
          </a:p>
          <a:p>
            <a:pPr marL="285750" lvl="0" indent="-285750">
              <a:buFont typeface="Arial" panose="020B0604020202020204" pitchFamily="34" charset="0"/>
              <a:buChar char="•"/>
            </a:pPr>
            <a:r>
              <a:rPr lang="en-US" sz="2400" dirty="0"/>
              <a:t>Rethrow original</a:t>
            </a:r>
          </a:p>
          <a:p>
            <a:pPr marL="285750" lvl="0" indent="-285750">
              <a:buFont typeface="Arial" panose="020B0604020202020204" pitchFamily="34" charset="0"/>
              <a:buChar char="•"/>
            </a:pPr>
            <a:r>
              <a:rPr lang="en-US" sz="2400" dirty="0"/>
              <a:t>Why is this exception block here at all?  [this is real code]</a:t>
            </a:r>
          </a:p>
        </p:txBody>
      </p:sp>
      <p:sp>
        <p:nvSpPr>
          <p:cNvPr id="6" name="Content Placeholder 2"/>
          <p:cNvSpPr txBox="1">
            <a:spLocks/>
          </p:cNvSpPr>
          <p:nvPr/>
        </p:nvSpPr>
        <p:spPr>
          <a:xfrm>
            <a:off x="549019" y="1302725"/>
            <a:ext cx="10149729" cy="3748999"/>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000" b="1" dirty="0">
                <a:latin typeface="Consolas" panose="020B0609020204030204" pitchFamily="49" charset="0"/>
              </a:rPr>
              <a:t>try</a:t>
            </a:r>
          </a:p>
          <a:p>
            <a:pPr marL="0" indent="0">
              <a:spcBef>
                <a:spcPts val="200"/>
              </a:spcBef>
              <a:buNone/>
            </a:pPr>
            <a:r>
              <a:rPr lang="en-US" sz="2000" b="1" dirty="0">
                <a:latin typeface="Consolas" panose="020B0609020204030204" pitchFamily="49" charset="0"/>
              </a:rPr>
              <a:t>{</a:t>
            </a:r>
          </a:p>
          <a:p>
            <a:pPr marL="0" indent="0">
              <a:spcBef>
                <a:spcPts val="200"/>
              </a:spcBef>
              <a:buNone/>
            </a:pPr>
            <a:r>
              <a:rPr lang="en-US" sz="2000" b="1" dirty="0">
                <a:latin typeface="Consolas" panose="020B0609020204030204" pitchFamily="49" charset="0"/>
              </a:rPr>
              <a:t>    string </a:t>
            </a:r>
            <a:r>
              <a:rPr lang="en-US" sz="2000" b="1" dirty="0" err="1">
                <a:latin typeface="Consolas" panose="020B0609020204030204" pitchFamily="49" charset="0"/>
              </a:rPr>
              <a:t>cmd</a:t>
            </a:r>
            <a:r>
              <a:rPr lang="en-US" sz="2000" b="1" dirty="0">
                <a:latin typeface="Consolas" panose="020B0609020204030204" pitchFamily="49" charset="0"/>
              </a:rPr>
              <a:t> = "</a:t>
            </a:r>
            <a:r>
              <a:rPr lang="en-US" sz="2000" b="1" dirty="0" err="1">
                <a:latin typeface="Consolas" panose="020B0609020204030204" pitchFamily="49" charset="0"/>
              </a:rPr>
              <a:t>cmd</a:t>
            </a:r>
            <a:r>
              <a:rPr lang="en-US" sz="2000" b="1" dirty="0">
                <a:latin typeface="Consolas" panose="020B0609020204030204" pitchFamily="49" charset="0"/>
              </a:rPr>
              <a:t> nothing here";</a:t>
            </a:r>
          </a:p>
          <a:p>
            <a:pPr marL="0" indent="0">
              <a:spcBef>
                <a:spcPts val="200"/>
              </a:spcBef>
              <a:buNone/>
            </a:pPr>
            <a:r>
              <a:rPr lang="en-US" sz="2000" b="1" dirty="0">
                <a:latin typeface="Consolas" panose="020B0609020204030204" pitchFamily="49" charset="0"/>
              </a:rPr>
              <a:t>    Int32 </a:t>
            </a:r>
            <a:r>
              <a:rPr lang="en-US" sz="2000" b="1" dirty="0" err="1">
                <a:latin typeface="Consolas" panose="020B0609020204030204" pitchFamily="49" charset="0"/>
              </a:rPr>
              <a:t>objDataReader</a:t>
            </a:r>
            <a:r>
              <a:rPr lang="en-US" sz="2000" b="1" dirty="0">
                <a:latin typeface="Consolas" panose="020B0609020204030204" pitchFamily="49" charset="0"/>
              </a:rPr>
              <a:t> = -1;</a:t>
            </a:r>
          </a:p>
          <a:p>
            <a:pPr marL="0" indent="0">
              <a:spcBef>
                <a:spcPts val="200"/>
              </a:spcBef>
              <a:buNone/>
            </a:pPr>
            <a:r>
              <a:rPr lang="en-US" sz="2000" b="1" dirty="0">
                <a:latin typeface="Consolas" panose="020B0609020204030204" pitchFamily="49" charset="0"/>
              </a:rPr>
              <a:t>    bool </a:t>
            </a:r>
            <a:r>
              <a:rPr lang="en-US" sz="2000" b="1" dirty="0" err="1">
                <a:latin typeface="Consolas" panose="020B0609020204030204" pitchFamily="49" charset="0"/>
              </a:rPr>
              <a:t>okParsed</a:t>
            </a:r>
            <a:r>
              <a:rPr lang="en-US" sz="2000" b="1" dirty="0">
                <a:latin typeface="Consolas" panose="020B0609020204030204" pitchFamily="49" charset="0"/>
              </a:rPr>
              <a:t> = </a:t>
            </a:r>
            <a:r>
              <a:rPr lang="en-US" sz="2000" b="1" dirty="0" err="1">
                <a:latin typeface="Consolas" panose="020B0609020204030204" pitchFamily="49" charset="0"/>
              </a:rPr>
              <a:t>int.TryParse</a:t>
            </a:r>
            <a:r>
              <a:rPr lang="en-US" sz="2000" b="1" dirty="0">
                <a:latin typeface="Consolas" panose="020B0609020204030204" pitchFamily="49" charset="0"/>
              </a:rPr>
              <a:t>(</a:t>
            </a:r>
            <a:r>
              <a:rPr lang="en-US" sz="2000" b="1" dirty="0" err="1">
                <a:latin typeface="Consolas" panose="020B0609020204030204" pitchFamily="49" charset="0"/>
              </a:rPr>
              <a:t>this.GetParameterValue</a:t>
            </a:r>
            <a:r>
              <a:rPr lang="en-US" sz="2000" b="1" dirty="0">
                <a:latin typeface="Consolas" panose="020B0609020204030204" pitchFamily="49" charset="0"/>
              </a:rPr>
              <a:t>(</a:t>
            </a:r>
            <a:r>
              <a:rPr lang="en-US" sz="2000" b="1" dirty="0" err="1">
                <a:latin typeface="Consolas" panose="020B0609020204030204" pitchFamily="49" charset="0"/>
              </a:rPr>
              <a:t>cmd</a:t>
            </a:r>
            <a:r>
              <a:rPr lang="en-US" sz="2000" b="1" dirty="0">
                <a:latin typeface="Consolas" panose="020B0609020204030204" pitchFamily="49" charset="0"/>
              </a:rPr>
              <a:t>, "@</a:t>
            </a:r>
            <a:r>
              <a:rPr lang="en-US" sz="2000" b="1" dirty="0" err="1">
                <a:latin typeface="Consolas" panose="020B0609020204030204" pitchFamily="49" charset="0"/>
              </a:rPr>
              <a:t>Presult</a:t>
            </a:r>
            <a:r>
              <a:rPr lang="en-US" sz="2000" b="1" dirty="0">
                <a:latin typeface="Consolas" panose="020B0609020204030204" pitchFamily="49" charset="0"/>
              </a:rPr>
              <a:t>").</a:t>
            </a:r>
            <a:r>
              <a:rPr lang="en-US" sz="2000" b="1" dirty="0" err="1">
                <a:latin typeface="Consolas" panose="020B0609020204030204" pitchFamily="49" charset="0"/>
              </a:rPr>
              <a:t>ToString</a:t>
            </a:r>
            <a:r>
              <a:rPr lang="en-US" sz="2000" b="1" dirty="0">
                <a:latin typeface="Consolas" panose="020B0609020204030204" pitchFamily="49" charset="0"/>
              </a:rPr>
              <a:t>(), out </a:t>
            </a:r>
            <a:r>
              <a:rPr lang="en-US" sz="2000" b="1" dirty="0" err="1">
                <a:latin typeface="Consolas" panose="020B0609020204030204" pitchFamily="49" charset="0"/>
              </a:rPr>
              <a:t>objDataReader</a:t>
            </a:r>
            <a:r>
              <a:rPr lang="en-US" sz="2000" b="1" dirty="0">
                <a:latin typeface="Consolas" panose="020B0609020204030204" pitchFamily="49" charset="0"/>
              </a:rPr>
              <a:t>);</a:t>
            </a:r>
          </a:p>
          <a:p>
            <a:pPr marL="0" indent="0">
              <a:spcBef>
                <a:spcPts val="200"/>
              </a:spcBef>
              <a:buNone/>
            </a:pPr>
            <a:r>
              <a:rPr lang="en-US" sz="2000" b="1" dirty="0">
                <a:latin typeface="Consolas" panose="020B0609020204030204" pitchFamily="49" charset="0"/>
              </a:rPr>
              <a:t>}</a:t>
            </a:r>
          </a:p>
          <a:p>
            <a:pPr marL="0" indent="0">
              <a:spcBef>
                <a:spcPts val="200"/>
              </a:spcBef>
              <a:buNone/>
            </a:pPr>
            <a:r>
              <a:rPr lang="en-US" sz="2000" b="1" dirty="0">
                <a:latin typeface="Consolas" panose="020B0609020204030204" pitchFamily="49" charset="0"/>
              </a:rPr>
              <a:t>catch ( Exception ex )</a:t>
            </a:r>
          </a:p>
          <a:p>
            <a:pPr marL="0" indent="0">
              <a:spcBef>
                <a:spcPts val="200"/>
              </a:spcBef>
              <a:buNone/>
            </a:pPr>
            <a:r>
              <a:rPr lang="en-US" sz="2000" b="1" dirty="0">
                <a:latin typeface="Consolas" panose="020B0609020204030204" pitchFamily="49" charset="0"/>
              </a:rPr>
              <a:t>{</a:t>
            </a:r>
          </a:p>
          <a:p>
            <a:pPr marL="0" indent="0">
              <a:spcBef>
                <a:spcPts val="200"/>
              </a:spcBef>
              <a:buNone/>
            </a:pPr>
            <a:r>
              <a:rPr lang="en-US" sz="2000" b="1" dirty="0">
                <a:latin typeface="Consolas" panose="020B0609020204030204" pitchFamily="49" charset="0"/>
              </a:rPr>
              <a:t>    // throw ex;</a:t>
            </a:r>
          </a:p>
          <a:p>
            <a:pPr marL="0" indent="0">
              <a:spcBef>
                <a:spcPts val="200"/>
              </a:spcBef>
              <a:buNone/>
            </a:pPr>
            <a:r>
              <a:rPr lang="en-US" sz="2000" b="1" dirty="0">
                <a:latin typeface="Consolas" panose="020B0609020204030204" pitchFamily="49" charset="0"/>
              </a:rPr>
              <a:t>    throw;</a:t>
            </a:r>
          </a:p>
          <a:p>
            <a:pPr marL="0" indent="0">
              <a:spcBef>
                <a:spcPts val="200"/>
              </a:spcBef>
              <a:buNone/>
            </a:pPr>
            <a:r>
              <a:rPr lang="en-US" sz="2000" b="1" dirty="0">
                <a:latin typeface="Consolas" panose="020B0609020204030204" pitchFamily="49" charset="0"/>
              </a:rPr>
              <a:t>}</a:t>
            </a:r>
          </a:p>
        </p:txBody>
      </p:sp>
      <p:sp>
        <p:nvSpPr>
          <p:cNvPr id="7" name="Rectangle 6"/>
          <p:cNvSpPr/>
          <p:nvPr/>
        </p:nvSpPr>
        <p:spPr>
          <a:xfrm>
            <a:off x="8687090" y="6625193"/>
            <a:ext cx="2337499"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DBUtils.cs</a:t>
            </a:r>
            <a:endParaRPr lang="en-US" dirty="0"/>
          </a:p>
        </p:txBody>
      </p:sp>
    </p:spTree>
    <p:extLst>
      <p:ext uri="{BB962C8B-B14F-4D97-AF65-F5344CB8AC3E}">
        <p14:creationId xmlns:p14="http://schemas.microsoft.com/office/powerpoint/2010/main" val="158769365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5" name="Content Placeholder 2"/>
          <p:cNvSpPr txBox="1">
            <a:spLocks/>
          </p:cNvSpPr>
          <p:nvPr/>
        </p:nvSpPr>
        <p:spPr>
          <a:xfrm>
            <a:off x="549020" y="1394165"/>
            <a:ext cx="6583608" cy="1737341"/>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000" b="1" dirty="0" err="1">
                <a:latin typeface="Consolas" panose="020B0609020204030204" pitchFamily="49" charset="0"/>
              </a:rPr>
              <a:t>var</a:t>
            </a:r>
            <a:r>
              <a:rPr lang="en-US" sz="2000" b="1" dirty="0">
                <a:latin typeface="Consolas" panose="020B0609020204030204" pitchFamily="49" charset="0"/>
              </a:rPr>
              <a:t> </a:t>
            </a:r>
            <a:r>
              <a:rPr lang="en-US" sz="2000" b="1" dirty="0" err="1">
                <a:latin typeface="Consolas" panose="020B0609020204030204" pitchFamily="49" charset="0"/>
              </a:rPr>
              <a:t>toAppend</a:t>
            </a:r>
            <a:r>
              <a:rPr lang="en-US" sz="2000" b="1" dirty="0">
                <a:latin typeface="Consolas" panose="020B0609020204030204" pitchFamily="49" charset="0"/>
              </a:rPr>
              <a:t> = </a:t>
            </a:r>
            <a:r>
              <a:rPr lang="en-US" sz="2000" b="1" dirty="0" err="1">
                <a:latin typeface="Consolas" panose="020B0609020204030204" pitchFamily="49" charset="0"/>
              </a:rPr>
              <a:t>String.Empty</a:t>
            </a:r>
            <a:r>
              <a:rPr lang="en-US" sz="2000" b="1" dirty="0">
                <a:latin typeface="Consolas" panose="020B0609020204030204" pitchFamily="49" charset="0"/>
              </a:rPr>
              <a:t>;</a:t>
            </a:r>
          </a:p>
          <a:p>
            <a:pPr marL="0" indent="0">
              <a:spcBef>
                <a:spcPts val="200"/>
              </a:spcBef>
              <a:buNone/>
            </a:pPr>
            <a:r>
              <a:rPr lang="en-US" sz="2000" b="1" dirty="0">
                <a:latin typeface="Consolas" panose="020B0609020204030204" pitchFamily="49" charset="0"/>
              </a:rPr>
              <a:t>for (</a:t>
            </a:r>
            <a:r>
              <a:rPr lang="en-US" sz="2000" b="1" dirty="0" err="1">
                <a:latin typeface="Consolas" panose="020B0609020204030204" pitchFamily="49" charset="0"/>
              </a:rPr>
              <a:t>var</a:t>
            </a:r>
            <a:r>
              <a:rPr lang="en-US" sz="2000" b="1" dirty="0">
                <a:latin typeface="Consolas" panose="020B0609020204030204" pitchFamily="49" charset="0"/>
              </a:rPr>
              <a:t> index = 0; index &lt; x1; index++)</a:t>
            </a:r>
          </a:p>
          <a:p>
            <a:pPr marL="0" indent="0">
              <a:spcBef>
                <a:spcPts val="200"/>
              </a:spcBef>
              <a:buNone/>
            </a:pPr>
            <a:r>
              <a:rPr lang="en-US" sz="2000" b="1" dirty="0">
                <a:latin typeface="Consolas" panose="020B0609020204030204" pitchFamily="49" charset="0"/>
              </a:rPr>
              <a:t>{</a:t>
            </a:r>
          </a:p>
          <a:p>
            <a:pPr marL="0" indent="0">
              <a:spcBef>
                <a:spcPts val="200"/>
              </a:spcBef>
              <a:buNone/>
            </a:pPr>
            <a:r>
              <a:rPr lang="en-US" sz="2000" b="1" dirty="0">
                <a:latin typeface="Consolas" panose="020B0609020204030204" pitchFamily="49" charset="0"/>
              </a:rPr>
              <a:t>    </a:t>
            </a:r>
            <a:r>
              <a:rPr lang="en-US" sz="2000" b="1" dirty="0" err="1">
                <a:latin typeface="Consolas" panose="020B0609020204030204" pitchFamily="49" charset="0"/>
              </a:rPr>
              <a:t>toAppend</a:t>
            </a:r>
            <a:r>
              <a:rPr lang="en-US" sz="2000" b="1" dirty="0">
                <a:latin typeface="Consolas" panose="020B0609020204030204" pitchFamily="49" charset="0"/>
              </a:rPr>
              <a:t> += ".0";</a:t>
            </a:r>
          </a:p>
          <a:p>
            <a:pPr marL="0" indent="0">
              <a:spcBef>
                <a:spcPts val="200"/>
              </a:spcBef>
              <a:buNone/>
            </a:pPr>
            <a:r>
              <a:rPr lang="en-US" sz="2000" b="1" dirty="0">
                <a:latin typeface="Consolas" panose="020B0609020204030204" pitchFamily="49" charset="0"/>
              </a:rPr>
              <a:t>}</a:t>
            </a:r>
          </a:p>
        </p:txBody>
      </p:sp>
      <p:sp>
        <p:nvSpPr>
          <p:cNvPr id="4" name="Rectangle 3"/>
          <p:cNvSpPr/>
          <p:nvPr/>
        </p:nvSpPr>
        <p:spPr>
          <a:xfrm>
            <a:off x="8687090" y="6625193"/>
            <a:ext cx="2970685"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StringHelper.cs</a:t>
            </a:r>
            <a:endParaRPr lang="en-US" dirty="0"/>
          </a:p>
        </p:txBody>
      </p:sp>
    </p:spTree>
    <p:extLst>
      <p:ext uri="{BB962C8B-B14F-4D97-AF65-F5344CB8AC3E}">
        <p14:creationId xmlns:p14="http://schemas.microsoft.com/office/powerpoint/2010/main" val="329319648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Content Placeholder 2"/>
          <p:cNvSpPr txBox="1">
            <a:spLocks/>
          </p:cNvSpPr>
          <p:nvPr/>
        </p:nvSpPr>
        <p:spPr>
          <a:xfrm>
            <a:off x="549020" y="1394164"/>
            <a:ext cx="9416616" cy="4846267"/>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400" b="1" dirty="0">
                <a:latin typeface="Consolas" panose="020B0609020204030204" pitchFamily="49" charset="0"/>
              </a:rPr>
              <a:t>private </a:t>
            </a:r>
            <a:r>
              <a:rPr lang="en-US" sz="2400" b="1" dirty="0" err="1">
                <a:latin typeface="Consolas" panose="020B0609020204030204" pitchFamily="49" charset="0"/>
              </a:rPr>
              <a:t>DateTime</a:t>
            </a:r>
            <a:r>
              <a:rPr lang="en-US" sz="2400" b="1" dirty="0">
                <a:latin typeface="Consolas" panose="020B0609020204030204" pitchFamily="49" charset="0"/>
              </a:rPr>
              <a:t> </a:t>
            </a:r>
            <a:r>
              <a:rPr lang="en-US" sz="2400" b="1" dirty="0" err="1">
                <a:latin typeface="Consolas" panose="020B0609020204030204" pitchFamily="49" charset="0"/>
              </a:rPr>
              <a:t>DTParsePlay</a:t>
            </a:r>
            <a:r>
              <a:rPr lang="en-US" sz="2400" b="1" dirty="0">
                <a:latin typeface="Consolas" panose="020B0609020204030204" pitchFamily="49" charset="0"/>
              </a:rPr>
              <a:t>( string </a:t>
            </a:r>
            <a:r>
              <a:rPr lang="en-US" sz="2400" b="1" dirty="0" err="1">
                <a:latin typeface="Consolas" panose="020B0609020204030204" pitchFamily="49" charset="0"/>
              </a:rPr>
              <a:t>msg</a:t>
            </a:r>
            <a:r>
              <a:rPr lang="en-US" sz="2400" b="1" dirty="0">
                <a:latin typeface="Consolas" panose="020B0609020204030204" pitchFamily="49" charset="0"/>
              </a:rPr>
              <a:t> )</a:t>
            </a: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a:t>
            </a:r>
            <a:r>
              <a:rPr lang="en-US" sz="2400" b="1" dirty="0" err="1">
                <a:latin typeface="Consolas" panose="020B0609020204030204" pitchFamily="49" charset="0"/>
              </a:rPr>
              <a:t>DateTime</a:t>
            </a:r>
            <a:r>
              <a:rPr lang="en-US" sz="2400" b="1" dirty="0">
                <a:latin typeface="Consolas" panose="020B0609020204030204" pitchFamily="49" charset="0"/>
              </a:rPr>
              <a:t> </a:t>
            </a:r>
            <a:r>
              <a:rPr lang="en-US" sz="2400" b="1" dirty="0" err="1">
                <a:latin typeface="Consolas" panose="020B0609020204030204" pitchFamily="49" charset="0"/>
              </a:rPr>
              <a:t>retval</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try</a:t>
            </a:r>
          </a:p>
          <a:p>
            <a:pPr marL="0" indent="0">
              <a:spcBef>
                <a:spcPts val="200"/>
              </a:spcBef>
              <a:buNone/>
            </a:pPr>
            <a:r>
              <a:rPr lang="en-US" sz="2400" b="1" dirty="0">
                <a:latin typeface="Consolas" panose="020B0609020204030204" pitchFamily="49" charset="0"/>
              </a:rPr>
              <a:t>    {</a:t>
            </a:r>
          </a:p>
          <a:p>
            <a:pPr marL="0" indent="0">
              <a:spcBef>
                <a:spcPts val="200"/>
              </a:spcBef>
              <a:buNone/>
            </a:pPr>
            <a:r>
              <a:rPr lang="en-US" sz="2400" b="1" dirty="0">
                <a:latin typeface="Consolas" panose="020B0609020204030204" pitchFamily="49" charset="0"/>
              </a:rPr>
              <a:t>        </a:t>
            </a:r>
            <a:r>
              <a:rPr lang="en-US" sz="2400" b="1" dirty="0" err="1">
                <a:latin typeface="Consolas" panose="020B0609020204030204" pitchFamily="49" charset="0"/>
              </a:rPr>
              <a:t>retval</a:t>
            </a:r>
            <a:r>
              <a:rPr lang="en-US" sz="2400" b="1" dirty="0">
                <a:latin typeface="Consolas" panose="020B0609020204030204" pitchFamily="49" charset="0"/>
              </a:rPr>
              <a:t> = </a:t>
            </a:r>
            <a:r>
              <a:rPr lang="en-US" sz="2400" b="1" dirty="0" err="1">
                <a:latin typeface="Consolas" panose="020B0609020204030204" pitchFamily="49" charset="0"/>
              </a:rPr>
              <a:t>DateTime.Parse</a:t>
            </a:r>
            <a:r>
              <a:rPr lang="en-US" sz="2400" b="1" dirty="0">
                <a:latin typeface="Consolas" panose="020B0609020204030204" pitchFamily="49" charset="0"/>
              </a:rPr>
              <a:t>(</a:t>
            </a:r>
            <a:r>
              <a:rPr lang="en-US" sz="2400" b="1" dirty="0" err="1">
                <a:latin typeface="Consolas" panose="020B0609020204030204" pitchFamily="49" charset="0"/>
              </a:rPr>
              <a:t>msg</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a:t>
            </a:r>
          </a:p>
          <a:p>
            <a:pPr marL="0" indent="0">
              <a:spcBef>
                <a:spcPts val="200"/>
              </a:spcBef>
              <a:buNone/>
            </a:pPr>
            <a:r>
              <a:rPr lang="en-US" sz="2400" b="1" dirty="0">
                <a:latin typeface="Consolas" panose="020B0609020204030204" pitchFamily="49" charset="0"/>
              </a:rPr>
              <a:t>    catch</a:t>
            </a:r>
          </a:p>
          <a:p>
            <a:pPr marL="0" indent="0">
              <a:spcBef>
                <a:spcPts val="200"/>
              </a:spcBef>
              <a:buNone/>
            </a:pPr>
            <a:r>
              <a:rPr lang="en-US" sz="2400" b="1" dirty="0">
                <a:latin typeface="Consolas" panose="020B0609020204030204" pitchFamily="49" charset="0"/>
              </a:rPr>
              <a:t>    {</a:t>
            </a:r>
          </a:p>
          <a:p>
            <a:pPr marL="0" indent="0">
              <a:spcBef>
                <a:spcPts val="200"/>
              </a:spcBef>
              <a:buNone/>
            </a:pPr>
            <a:r>
              <a:rPr lang="en-US" sz="2400" b="1" dirty="0">
                <a:latin typeface="Consolas" panose="020B0609020204030204" pitchFamily="49" charset="0"/>
              </a:rPr>
              <a:t>        </a:t>
            </a:r>
            <a:r>
              <a:rPr lang="en-US" sz="2400" b="1" dirty="0" err="1">
                <a:latin typeface="Consolas" panose="020B0609020204030204" pitchFamily="49" charset="0"/>
              </a:rPr>
              <a:t>retval</a:t>
            </a:r>
            <a:r>
              <a:rPr lang="en-US" sz="2400" b="1" dirty="0">
                <a:latin typeface="Consolas" panose="020B0609020204030204" pitchFamily="49" charset="0"/>
              </a:rPr>
              <a:t> = </a:t>
            </a:r>
            <a:r>
              <a:rPr lang="en-US" sz="2400" b="1" dirty="0" err="1">
                <a:latin typeface="Consolas" panose="020B0609020204030204" pitchFamily="49" charset="0"/>
              </a:rPr>
              <a:t>DateTime.Now</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a:t>
            </a:r>
          </a:p>
          <a:p>
            <a:pPr marL="0" indent="0">
              <a:spcBef>
                <a:spcPts val="200"/>
              </a:spcBef>
              <a:buNone/>
            </a:pPr>
            <a:r>
              <a:rPr lang="en-US" sz="2400" b="1" dirty="0">
                <a:latin typeface="Consolas" panose="020B0609020204030204" pitchFamily="49" charset="0"/>
              </a:rPr>
              <a:t>    return </a:t>
            </a:r>
            <a:r>
              <a:rPr lang="en-US" sz="2400" b="1" dirty="0" err="1">
                <a:latin typeface="Consolas" panose="020B0609020204030204" pitchFamily="49" charset="0"/>
              </a:rPr>
              <a:t>retval</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a:t>
            </a:r>
          </a:p>
        </p:txBody>
      </p:sp>
      <p:sp>
        <p:nvSpPr>
          <p:cNvPr id="5" name="Rectangle 4"/>
          <p:cNvSpPr/>
          <p:nvPr/>
        </p:nvSpPr>
        <p:spPr>
          <a:xfrm>
            <a:off x="6892304" y="6457801"/>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LocalizedData.cs</a:t>
            </a:r>
            <a:endParaRPr lang="en-US" dirty="0"/>
          </a:p>
        </p:txBody>
      </p:sp>
    </p:spTree>
    <p:extLst>
      <p:ext uri="{BB962C8B-B14F-4D97-AF65-F5344CB8AC3E}">
        <p14:creationId xmlns:p14="http://schemas.microsoft.com/office/powerpoint/2010/main" val="425210075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are Expensive</a:t>
            </a:r>
          </a:p>
        </p:txBody>
      </p:sp>
      <p:sp>
        <p:nvSpPr>
          <p:cNvPr id="4" name="TextBox 3"/>
          <p:cNvSpPr txBox="1"/>
          <p:nvPr/>
        </p:nvSpPr>
        <p:spPr>
          <a:xfrm>
            <a:off x="731897" y="4960286"/>
            <a:ext cx="11516807" cy="1631216"/>
          </a:xfrm>
          <a:prstGeom prst="rect">
            <a:avLst/>
          </a:prstGeom>
          <a:noFill/>
        </p:spPr>
        <p:txBody>
          <a:bodyPr wrap="none" rtlCol="0">
            <a:spAutoFit/>
          </a:bodyPr>
          <a:lstStyle/>
          <a:p>
            <a:pPr marL="285750" lvl="0" indent="-285750">
              <a:buFont typeface="Arial" panose="020B0604020202020204" pitchFamily="34" charset="0"/>
              <a:buChar char="•"/>
            </a:pPr>
            <a:r>
              <a:rPr lang="en-US" sz="2400" dirty="0"/>
              <a:t>Use </a:t>
            </a:r>
            <a:r>
              <a:rPr lang="en-US" sz="2400" dirty="0" err="1"/>
              <a:t>TryParse</a:t>
            </a:r>
            <a:r>
              <a:rPr lang="en-US" sz="2400" dirty="0"/>
              <a:t> instead of Parse</a:t>
            </a:r>
          </a:p>
          <a:p>
            <a:pPr marL="285750" lvl="0" indent="-285750">
              <a:buFont typeface="Arial" panose="020B0604020202020204" pitchFamily="34" charset="0"/>
              <a:buChar char="•"/>
            </a:pPr>
            <a:r>
              <a:rPr lang="en-US" sz="2400" dirty="0"/>
              <a:t>Lose the exception</a:t>
            </a:r>
          </a:p>
          <a:p>
            <a:pPr marL="285750" lvl="0" indent="-285750">
              <a:buFont typeface="Arial" panose="020B0604020202020204" pitchFamily="34" charset="0"/>
              <a:buChar char="•"/>
            </a:pPr>
            <a:r>
              <a:rPr lang="en-US" sz="2400" dirty="0"/>
              <a:t>Not actually caught by exception messages but abuse pattern makes you look closer</a:t>
            </a:r>
          </a:p>
          <a:p>
            <a:pPr marL="285750" indent="-285750">
              <a:buFont typeface="Arial" panose="020B0604020202020204" pitchFamily="34" charset="0"/>
              <a:buChar char="•"/>
            </a:pPr>
            <a:endParaRPr lang="en-US" sz="2800" dirty="0"/>
          </a:p>
        </p:txBody>
      </p:sp>
      <p:sp>
        <p:nvSpPr>
          <p:cNvPr id="5" name="Content Placeholder 2"/>
          <p:cNvSpPr txBox="1">
            <a:spLocks/>
          </p:cNvSpPr>
          <p:nvPr/>
        </p:nvSpPr>
        <p:spPr>
          <a:xfrm>
            <a:off x="549019" y="1046541"/>
            <a:ext cx="10149729" cy="3365112"/>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2400" b="1" dirty="0">
                <a:latin typeface="Consolas" panose="020B0609020204030204" pitchFamily="49" charset="0"/>
              </a:rPr>
              <a:t>private </a:t>
            </a:r>
            <a:r>
              <a:rPr lang="en-US" sz="2400" b="1" dirty="0" err="1">
                <a:latin typeface="Consolas" panose="020B0609020204030204" pitchFamily="49" charset="0"/>
              </a:rPr>
              <a:t>DateTime</a:t>
            </a:r>
            <a:r>
              <a:rPr lang="en-US" sz="2400" b="1" dirty="0">
                <a:latin typeface="Consolas" panose="020B0609020204030204" pitchFamily="49" charset="0"/>
              </a:rPr>
              <a:t> DTParsePlay2(string date)</a:t>
            </a:r>
          </a:p>
          <a:p>
            <a:pPr marL="0" indent="0">
              <a:buNone/>
            </a:pPr>
            <a:r>
              <a:rPr lang="en-US" sz="2400" b="1" dirty="0">
                <a:latin typeface="Consolas" panose="020B0609020204030204" pitchFamily="49" charset="0"/>
              </a:rPr>
              <a:t>{</a:t>
            </a:r>
          </a:p>
          <a:p>
            <a:pPr marL="0" indent="0">
              <a:buNone/>
            </a:pPr>
            <a:r>
              <a:rPr lang="en-US" sz="2400" b="1" dirty="0">
                <a:latin typeface="Consolas" panose="020B0609020204030204" pitchFamily="49" charset="0"/>
              </a:rPr>
              <a:t>    </a:t>
            </a:r>
            <a:r>
              <a:rPr lang="en-US" sz="2400" b="1" dirty="0" err="1">
                <a:latin typeface="Consolas" panose="020B0609020204030204" pitchFamily="49" charset="0"/>
              </a:rPr>
              <a:t>DateTime</a:t>
            </a:r>
            <a:r>
              <a:rPr lang="en-US" sz="2400" b="1" dirty="0">
                <a:latin typeface="Consolas" panose="020B0609020204030204" pitchFamily="49" charset="0"/>
              </a:rPr>
              <a:t> result;</a:t>
            </a:r>
          </a:p>
          <a:p>
            <a:pPr marL="0" indent="0">
              <a:buNone/>
            </a:pPr>
            <a:r>
              <a:rPr lang="en-US" sz="2400" b="1" dirty="0">
                <a:latin typeface="Consolas" panose="020B0609020204030204" pitchFamily="49" charset="0"/>
              </a:rPr>
              <a:t>    if ( </a:t>
            </a:r>
            <a:r>
              <a:rPr lang="en-US" sz="2400" b="1" dirty="0" err="1">
                <a:latin typeface="Consolas" panose="020B0609020204030204" pitchFamily="49" charset="0"/>
              </a:rPr>
              <a:t>DateTime.TryParse</a:t>
            </a:r>
            <a:r>
              <a:rPr lang="en-US" sz="2400" b="1" dirty="0">
                <a:latin typeface="Consolas" panose="020B0609020204030204" pitchFamily="49" charset="0"/>
              </a:rPr>
              <a:t>( date, out result ) == false )</a:t>
            </a:r>
          </a:p>
          <a:p>
            <a:pPr marL="0" indent="0">
              <a:buNone/>
            </a:pPr>
            <a:r>
              <a:rPr lang="en-US" sz="2400" b="1" dirty="0">
                <a:latin typeface="Consolas" panose="020B0609020204030204" pitchFamily="49" charset="0"/>
              </a:rPr>
              <a:t>        result = </a:t>
            </a:r>
            <a:r>
              <a:rPr lang="en-US" sz="2400" b="1" dirty="0" err="1">
                <a:latin typeface="Consolas" panose="020B0609020204030204" pitchFamily="49" charset="0"/>
              </a:rPr>
              <a:t>DateTime.Now</a:t>
            </a:r>
            <a:r>
              <a:rPr lang="en-US" sz="2400" b="1" dirty="0">
                <a:latin typeface="Consolas" panose="020B0609020204030204" pitchFamily="49" charset="0"/>
              </a:rPr>
              <a:t>;</a:t>
            </a:r>
          </a:p>
          <a:p>
            <a:pPr marL="0" indent="0">
              <a:buNone/>
            </a:pPr>
            <a:r>
              <a:rPr lang="en-US" sz="2400" b="1" dirty="0">
                <a:latin typeface="Consolas" panose="020B0609020204030204" pitchFamily="49" charset="0"/>
              </a:rPr>
              <a:t>    return result;</a:t>
            </a:r>
          </a:p>
          <a:p>
            <a:pPr marL="0" indent="0">
              <a:buNone/>
            </a:pPr>
            <a:r>
              <a:rPr lang="en-US" sz="2400" b="1" dirty="0">
                <a:latin typeface="Consolas" panose="020B0609020204030204" pitchFamily="49" charset="0"/>
              </a:rPr>
              <a:t>}</a:t>
            </a:r>
          </a:p>
        </p:txBody>
      </p:sp>
      <p:sp>
        <p:nvSpPr>
          <p:cNvPr id="6" name="Rectangle 5"/>
          <p:cNvSpPr/>
          <p:nvPr/>
        </p:nvSpPr>
        <p:spPr>
          <a:xfrm>
            <a:off x="6892304" y="6457801"/>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LocalizedData.cs</a:t>
            </a:r>
            <a:endParaRPr lang="en-US" dirty="0"/>
          </a:p>
        </p:txBody>
      </p:sp>
    </p:spTree>
    <p:extLst>
      <p:ext uri="{BB962C8B-B14F-4D97-AF65-F5344CB8AC3E}">
        <p14:creationId xmlns:p14="http://schemas.microsoft.com/office/powerpoint/2010/main" val="342558541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Don’t concatenate strings in a loop [CC0039][S1643]</a:t>
            </a:r>
          </a:p>
        </p:txBody>
      </p:sp>
      <p:sp>
        <p:nvSpPr>
          <p:cNvPr id="4" name="TextBox 3"/>
          <p:cNvSpPr txBox="1"/>
          <p:nvPr/>
        </p:nvSpPr>
        <p:spPr>
          <a:xfrm>
            <a:off x="1097653" y="4137335"/>
            <a:ext cx="7533601" cy="461665"/>
          </a:xfrm>
          <a:prstGeom prst="rect">
            <a:avLst/>
          </a:prstGeom>
          <a:noFill/>
        </p:spPr>
        <p:txBody>
          <a:bodyPr wrap="none" rtlCol="0">
            <a:spAutoFit/>
          </a:bodyPr>
          <a:lstStyle/>
          <a:p>
            <a:pPr marL="342900" lvl="0" indent="-342900">
              <a:buFont typeface="Arial" panose="020B0604020202020204" pitchFamily="34" charset="0"/>
              <a:buChar char="•"/>
            </a:pPr>
            <a:r>
              <a:rPr lang="en-US" sz="2400" dirty="0"/>
              <a:t>Less CPU cycles, garbage collector work and overall time</a:t>
            </a:r>
          </a:p>
        </p:txBody>
      </p:sp>
      <p:sp>
        <p:nvSpPr>
          <p:cNvPr id="5" name="Content Placeholder 2"/>
          <p:cNvSpPr txBox="1">
            <a:spLocks/>
          </p:cNvSpPr>
          <p:nvPr/>
        </p:nvSpPr>
        <p:spPr>
          <a:xfrm>
            <a:off x="6492941" y="1577043"/>
            <a:ext cx="5485954" cy="1737341"/>
          </a:xfrm>
          <a:prstGeom prst="rect">
            <a:avLst/>
          </a:prstGeom>
          <a:solidFill>
            <a:schemeClr val="accent4">
              <a:lumMod val="20000"/>
              <a:lumOff val="80000"/>
            </a:schemeClr>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000" b="1" dirty="0" err="1">
                <a:latin typeface="Consolas" panose="020B0609020204030204" pitchFamily="49" charset="0"/>
              </a:rPr>
              <a:t>var</a:t>
            </a:r>
            <a:r>
              <a:rPr lang="en-US" sz="2000" b="1" dirty="0">
                <a:latin typeface="Consolas" panose="020B0609020204030204" pitchFamily="49" charset="0"/>
              </a:rPr>
              <a:t> </a:t>
            </a:r>
            <a:r>
              <a:rPr lang="en-US" sz="2000" b="1" dirty="0" err="1">
                <a:latin typeface="Consolas" panose="020B0609020204030204" pitchFamily="49" charset="0"/>
              </a:rPr>
              <a:t>toAppend</a:t>
            </a:r>
            <a:r>
              <a:rPr lang="en-US" sz="2000" b="1" dirty="0">
                <a:latin typeface="Consolas" panose="020B0609020204030204" pitchFamily="49" charset="0"/>
              </a:rPr>
              <a:t> = </a:t>
            </a:r>
            <a:r>
              <a:rPr lang="en-US" sz="2000" b="1" dirty="0" err="1">
                <a:latin typeface="Consolas" panose="020B0609020204030204" pitchFamily="49" charset="0"/>
              </a:rPr>
              <a:t>String.Empty</a:t>
            </a:r>
            <a:r>
              <a:rPr lang="en-US" sz="2000" b="1" dirty="0">
                <a:latin typeface="Consolas" panose="020B0609020204030204" pitchFamily="49" charset="0"/>
              </a:rPr>
              <a:t>;</a:t>
            </a:r>
          </a:p>
          <a:p>
            <a:pPr marL="0" indent="0">
              <a:spcBef>
                <a:spcPts val="200"/>
              </a:spcBef>
              <a:buNone/>
            </a:pPr>
            <a:r>
              <a:rPr lang="en-US" sz="2000" b="1" dirty="0">
                <a:latin typeface="Consolas" panose="020B0609020204030204" pitchFamily="49" charset="0"/>
              </a:rPr>
              <a:t>for (</a:t>
            </a:r>
            <a:r>
              <a:rPr lang="en-US" sz="2000" b="1" dirty="0" err="1">
                <a:latin typeface="Consolas" panose="020B0609020204030204" pitchFamily="49" charset="0"/>
              </a:rPr>
              <a:t>var</a:t>
            </a:r>
            <a:r>
              <a:rPr lang="en-US" sz="2000" b="1" dirty="0">
                <a:latin typeface="Consolas" panose="020B0609020204030204" pitchFamily="49" charset="0"/>
              </a:rPr>
              <a:t> index = 0; index &lt; x1; index++)</a:t>
            </a:r>
          </a:p>
          <a:p>
            <a:pPr marL="0" indent="0">
              <a:spcBef>
                <a:spcPts val="200"/>
              </a:spcBef>
              <a:buNone/>
            </a:pPr>
            <a:r>
              <a:rPr lang="en-US" sz="2000" b="1" dirty="0">
                <a:latin typeface="Consolas" panose="020B0609020204030204" pitchFamily="49" charset="0"/>
              </a:rPr>
              <a:t>{</a:t>
            </a:r>
          </a:p>
          <a:p>
            <a:pPr marL="0" indent="0">
              <a:spcBef>
                <a:spcPts val="200"/>
              </a:spcBef>
              <a:buNone/>
            </a:pPr>
            <a:r>
              <a:rPr lang="en-US" sz="2000" b="1" dirty="0">
                <a:latin typeface="Consolas" panose="020B0609020204030204" pitchFamily="49" charset="0"/>
              </a:rPr>
              <a:t>    </a:t>
            </a:r>
            <a:r>
              <a:rPr lang="en-US" sz="2000" b="1" dirty="0" err="1">
                <a:latin typeface="Consolas" panose="020B0609020204030204" pitchFamily="49" charset="0"/>
              </a:rPr>
              <a:t>toAppend</a:t>
            </a:r>
            <a:r>
              <a:rPr lang="en-US" sz="2000" b="1" dirty="0">
                <a:latin typeface="Consolas" panose="020B0609020204030204" pitchFamily="49" charset="0"/>
              </a:rPr>
              <a:t> += ".0";</a:t>
            </a:r>
          </a:p>
          <a:p>
            <a:pPr marL="0" indent="0">
              <a:spcBef>
                <a:spcPts val="200"/>
              </a:spcBef>
              <a:buNone/>
            </a:pPr>
            <a:r>
              <a:rPr lang="en-US" sz="2000" b="1" dirty="0">
                <a:latin typeface="Consolas" panose="020B0609020204030204" pitchFamily="49" charset="0"/>
              </a:rPr>
              <a:t>}</a:t>
            </a:r>
          </a:p>
        </p:txBody>
      </p:sp>
      <p:sp>
        <p:nvSpPr>
          <p:cNvPr id="6" name="Content Placeholder 2"/>
          <p:cNvSpPr txBox="1">
            <a:spLocks/>
          </p:cNvSpPr>
          <p:nvPr/>
        </p:nvSpPr>
        <p:spPr>
          <a:xfrm>
            <a:off x="265700" y="1577043"/>
            <a:ext cx="5943535" cy="1991862"/>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000" b="1" dirty="0" err="1">
                <a:latin typeface="Consolas" panose="020B0609020204030204" pitchFamily="49" charset="0"/>
              </a:rPr>
              <a:t>StringBuilder</a:t>
            </a:r>
            <a:r>
              <a:rPr lang="en-US" sz="2000" b="1" dirty="0">
                <a:latin typeface="Consolas" panose="020B0609020204030204" pitchFamily="49" charset="0"/>
              </a:rPr>
              <a:t> </a:t>
            </a:r>
            <a:r>
              <a:rPr lang="en-US" sz="2000" b="1" dirty="0" err="1">
                <a:latin typeface="Consolas" panose="020B0609020204030204" pitchFamily="49" charset="0"/>
              </a:rPr>
              <a:t>toAppend</a:t>
            </a:r>
            <a:r>
              <a:rPr lang="en-US" sz="2000" b="1" dirty="0">
                <a:latin typeface="Consolas" panose="020B0609020204030204" pitchFamily="49" charset="0"/>
              </a:rPr>
              <a:t> = new </a:t>
            </a:r>
            <a:r>
              <a:rPr lang="en-US" sz="2000" b="1" dirty="0" err="1">
                <a:latin typeface="Consolas" panose="020B0609020204030204" pitchFamily="49" charset="0"/>
              </a:rPr>
              <a:t>StringBuilder</a:t>
            </a:r>
            <a:r>
              <a:rPr lang="en-US" sz="2000" b="1" dirty="0">
                <a:latin typeface="Consolas" panose="020B0609020204030204" pitchFamily="49" charset="0"/>
              </a:rPr>
              <a:t>(1024);</a:t>
            </a:r>
          </a:p>
          <a:p>
            <a:pPr marL="0" indent="0">
              <a:spcBef>
                <a:spcPts val="200"/>
              </a:spcBef>
              <a:buNone/>
            </a:pPr>
            <a:r>
              <a:rPr lang="en-US" sz="2000" b="1" dirty="0">
                <a:latin typeface="Consolas" panose="020B0609020204030204" pitchFamily="49" charset="0"/>
              </a:rPr>
              <a:t>for(Int32 index = 0; index &lt; x1; index++)</a:t>
            </a:r>
          </a:p>
          <a:p>
            <a:pPr marL="0" indent="0">
              <a:spcBef>
                <a:spcPts val="200"/>
              </a:spcBef>
              <a:buNone/>
            </a:pPr>
            <a:r>
              <a:rPr lang="en-US" sz="2000" b="1" dirty="0">
                <a:latin typeface="Consolas" panose="020B0609020204030204" pitchFamily="49" charset="0"/>
              </a:rPr>
              <a:t>{</a:t>
            </a:r>
          </a:p>
          <a:p>
            <a:pPr marL="0" indent="0">
              <a:spcBef>
                <a:spcPts val="200"/>
              </a:spcBef>
              <a:buNone/>
            </a:pPr>
            <a:r>
              <a:rPr lang="en-US" sz="2000" b="1" dirty="0">
                <a:latin typeface="Consolas" panose="020B0609020204030204" pitchFamily="49" charset="0"/>
              </a:rPr>
              <a:t>    </a:t>
            </a:r>
            <a:r>
              <a:rPr lang="en-US" sz="2000" b="1" dirty="0" err="1">
                <a:latin typeface="Consolas" panose="020B0609020204030204" pitchFamily="49" charset="0"/>
              </a:rPr>
              <a:t>toAppend.Append</a:t>
            </a:r>
            <a:r>
              <a:rPr lang="en-US" sz="2000" b="1" dirty="0">
                <a:latin typeface="Consolas" panose="020B0609020204030204" pitchFamily="49" charset="0"/>
              </a:rPr>
              <a:t>(@".0");</a:t>
            </a:r>
          </a:p>
          <a:p>
            <a:pPr marL="0" indent="0">
              <a:spcBef>
                <a:spcPts val="200"/>
              </a:spcBef>
              <a:buNone/>
            </a:pPr>
            <a:r>
              <a:rPr lang="en-US" sz="2000" b="1" dirty="0">
                <a:latin typeface="Consolas" panose="020B0609020204030204" pitchFamily="49" charset="0"/>
              </a:rPr>
              <a:t>}</a:t>
            </a:r>
          </a:p>
        </p:txBody>
      </p:sp>
      <p:sp>
        <p:nvSpPr>
          <p:cNvPr id="7" name="Rectangle 6"/>
          <p:cNvSpPr/>
          <p:nvPr/>
        </p:nvSpPr>
        <p:spPr>
          <a:xfrm>
            <a:off x="8687090" y="6625193"/>
            <a:ext cx="2970685"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StringHelper.cs</a:t>
            </a:r>
            <a:endParaRPr lang="en-US" dirty="0"/>
          </a:p>
        </p:txBody>
      </p:sp>
    </p:spTree>
    <p:extLst>
      <p:ext uri="{BB962C8B-B14F-4D97-AF65-F5344CB8AC3E}">
        <p14:creationId xmlns:p14="http://schemas.microsoft.com/office/powerpoint/2010/main" val="231395840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Content Placeholder 2"/>
          <p:cNvSpPr txBox="1">
            <a:spLocks/>
          </p:cNvSpPr>
          <p:nvPr/>
        </p:nvSpPr>
        <p:spPr>
          <a:xfrm>
            <a:off x="883308" y="1257298"/>
            <a:ext cx="11247383" cy="3740812"/>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000" b="1" dirty="0">
                <a:latin typeface="Consolas" panose="020B0609020204030204" pitchFamily="49" charset="0"/>
              </a:rPr>
              <a:t>// example #1</a:t>
            </a:r>
          </a:p>
          <a:p>
            <a:pPr marL="0" indent="0">
              <a:spcBef>
                <a:spcPts val="200"/>
              </a:spcBef>
              <a:buNone/>
            </a:pPr>
            <a:r>
              <a:rPr lang="en-US" sz="2000" b="1" dirty="0">
                <a:latin typeface="Consolas" panose="020B0609020204030204" pitchFamily="49" charset="0"/>
              </a:rPr>
              <a:t>if ( </a:t>
            </a:r>
            <a:r>
              <a:rPr lang="en-US" sz="2000" b="1" dirty="0" err="1">
                <a:latin typeface="Consolas" panose="020B0609020204030204" pitchFamily="49" charset="0"/>
              </a:rPr>
              <a:t>String.IsNullOrEmpty</a:t>
            </a:r>
            <a:r>
              <a:rPr lang="en-US" sz="2000" b="1" dirty="0">
                <a:latin typeface="Consolas" panose="020B0609020204030204" pitchFamily="49" charset="0"/>
              </a:rPr>
              <a:t>(this.ZoneDescriptor1) &amp;&amp; this.ZoneDescriptor1 != "0" )</a:t>
            </a:r>
          </a:p>
          <a:p>
            <a:pPr marL="0" indent="0">
              <a:spcBef>
                <a:spcPts val="200"/>
              </a:spcBef>
              <a:buNone/>
            </a:pPr>
            <a:r>
              <a:rPr lang="en-US" sz="2000" b="1" dirty="0">
                <a:latin typeface="Consolas" panose="020B0609020204030204" pitchFamily="49" charset="0"/>
              </a:rPr>
              <a:t>{</a:t>
            </a:r>
          </a:p>
          <a:p>
            <a:pPr marL="0" indent="0">
              <a:spcBef>
                <a:spcPts val="200"/>
              </a:spcBef>
              <a:buNone/>
            </a:pPr>
            <a:r>
              <a:rPr lang="en-US" sz="2000" b="1" dirty="0">
                <a:latin typeface="Consolas" panose="020B0609020204030204" pitchFamily="49" charset="0"/>
              </a:rPr>
              <a:t>    this.ZoneDescriptor1 = this.ZoneDescriptor1.Trim(new char [] { '~' });</a:t>
            </a:r>
          </a:p>
          <a:p>
            <a:pPr marL="0" indent="0">
              <a:spcBef>
                <a:spcPts val="200"/>
              </a:spcBef>
              <a:buNone/>
            </a:pPr>
            <a:r>
              <a:rPr lang="en-US" sz="2000" b="1" dirty="0">
                <a:latin typeface="Consolas" panose="020B0609020204030204" pitchFamily="49" charset="0"/>
              </a:rPr>
              <a:t>}</a:t>
            </a:r>
          </a:p>
          <a:p>
            <a:pPr marL="0" indent="0">
              <a:spcBef>
                <a:spcPts val="200"/>
              </a:spcBef>
              <a:buNone/>
            </a:pPr>
            <a:endParaRPr lang="en-US" sz="2000" b="1" dirty="0">
              <a:latin typeface="Consolas" panose="020B0609020204030204" pitchFamily="49" charset="0"/>
            </a:endParaRPr>
          </a:p>
          <a:p>
            <a:pPr marL="0" indent="0">
              <a:spcBef>
                <a:spcPts val="200"/>
              </a:spcBef>
              <a:buNone/>
            </a:pPr>
            <a:r>
              <a:rPr lang="en-US" sz="2000" b="1" dirty="0">
                <a:latin typeface="Consolas" panose="020B0609020204030204" pitchFamily="49" charset="0"/>
              </a:rPr>
              <a:t>// example #2</a:t>
            </a:r>
          </a:p>
          <a:p>
            <a:pPr marL="0" indent="0">
              <a:spcBef>
                <a:spcPts val="200"/>
              </a:spcBef>
              <a:buNone/>
            </a:pPr>
            <a:r>
              <a:rPr lang="en-US" sz="2000" b="1" dirty="0" err="1">
                <a:latin typeface="Consolas" panose="020B0609020204030204" pitchFamily="49" charset="0"/>
              </a:rPr>
              <a:t>obj.StatusName</a:t>
            </a:r>
            <a:r>
              <a:rPr lang="en-US" sz="2000" b="1" dirty="0">
                <a:latin typeface="Consolas" panose="020B0609020204030204" pitchFamily="49" charset="0"/>
              </a:rPr>
              <a:t> = </a:t>
            </a:r>
            <a:r>
              <a:rPr lang="en-US" sz="2000" b="1" dirty="0" err="1">
                <a:latin typeface="Consolas" panose="020B0609020204030204" pitchFamily="49" charset="0"/>
              </a:rPr>
              <a:t>String.IsNullOrEmpty</a:t>
            </a:r>
            <a:r>
              <a:rPr lang="en-US" sz="2000" b="1" dirty="0">
                <a:latin typeface="Consolas" panose="020B0609020204030204" pitchFamily="49" charset="0"/>
              </a:rPr>
              <a:t> ( </a:t>
            </a:r>
            <a:r>
              <a:rPr lang="en-US" sz="2000" b="1" dirty="0" err="1">
                <a:latin typeface="Consolas" panose="020B0609020204030204" pitchFamily="49" charset="0"/>
              </a:rPr>
              <a:t>objDataReader</a:t>
            </a:r>
            <a:r>
              <a:rPr lang="en-US" sz="2000" b="1" dirty="0">
                <a:latin typeface="Consolas" panose="020B0609020204030204" pitchFamily="49" charset="0"/>
              </a:rPr>
              <a:t>["</a:t>
            </a:r>
            <a:r>
              <a:rPr lang="en-US" sz="2000" b="1" dirty="0" err="1">
                <a:latin typeface="Consolas" panose="020B0609020204030204" pitchFamily="49" charset="0"/>
              </a:rPr>
              <a:t>LatestJobStatus</a:t>
            </a:r>
            <a:r>
              <a:rPr lang="en-US" sz="2000" b="1" dirty="0">
                <a:latin typeface="Consolas" panose="020B0609020204030204" pitchFamily="49" charset="0"/>
              </a:rPr>
              <a:t>"].</a:t>
            </a:r>
            <a:r>
              <a:rPr lang="en-US" sz="2000" b="1" dirty="0" err="1">
                <a:latin typeface="Consolas" panose="020B0609020204030204" pitchFamily="49" charset="0"/>
              </a:rPr>
              <a:t>ToString</a:t>
            </a:r>
            <a:r>
              <a:rPr lang="en-US" sz="2000" b="1" dirty="0">
                <a:latin typeface="Consolas" panose="020B0609020204030204" pitchFamily="49" charset="0"/>
              </a:rPr>
              <a:t> ) ? "Not Scheduled" : </a:t>
            </a:r>
            <a:r>
              <a:rPr lang="en-US" sz="2000" b="1" dirty="0" err="1">
                <a:latin typeface="Consolas" panose="020B0609020204030204" pitchFamily="49" charset="0"/>
              </a:rPr>
              <a:t>objDataReader</a:t>
            </a:r>
            <a:r>
              <a:rPr lang="en-US" sz="2000" b="1" dirty="0">
                <a:latin typeface="Consolas" panose="020B0609020204030204" pitchFamily="49" charset="0"/>
              </a:rPr>
              <a:t>["</a:t>
            </a:r>
            <a:r>
              <a:rPr lang="en-US" sz="2000" b="1" dirty="0" err="1">
                <a:latin typeface="Consolas" panose="020B0609020204030204" pitchFamily="49" charset="0"/>
              </a:rPr>
              <a:t>LatestJobStatus</a:t>
            </a:r>
            <a:r>
              <a:rPr lang="en-US" sz="2000" b="1" dirty="0">
                <a:latin typeface="Consolas" panose="020B0609020204030204" pitchFamily="49" charset="0"/>
              </a:rPr>
              <a:t>"].</a:t>
            </a:r>
            <a:r>
              <a:rPr lang="en-US" sz="2000" b="1" dirty="0" err="1">
                <a:latin typeface="Consolas" panose="020B0609020204030204" pitchFamily="49" charset="0"/>
              </a:rPr>
              <a:t>ToString</a:t>
            </a:r>
            <a:r>
              <a:rPr lang="en-US" sz="2000" b="1" dirty="0">
                <a:latin typeface="Consolas" panose="020B0609020204030204" pitchFamily="49" charset="0"/>
              </a:rPr>
              <a:t>();</a:t>
            </a:r>
          </a:p>
        </p:txBody>
      </p:sp>
      <p:sp>
        <p:nvSpPr>
          <p:cNvPr id="5" name="Rectangle 4"/>
          <p:cNvSpPr/>
          <p:nvPr/>
        </p:nvSpPr>
        <p:spPr>
          <a:xfrm>
            <a:off x="8687090" y="6625193"/>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LocalizedData.cs</a:t>
            </a:r>
            <a:endParaRPr lang="en-US" dirty="0"/>
          </a:p>
        </p:txBody>
      </p:sp>
    </p:spTree>
    <p:extLst>
      <p:ext uri="{BB962C8B-B14F-4D97-AF65-F5344CB8AC3E}">
        <p14:creationId xmlns:p14="http://schemas.microsoft.com/office/powerpoint/2010/main" val="29512854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 for Empty Strings [CA1820]</a:t>
            </a:r>
          </a:p>
        </p:txBody>
      </p:sp>
      <p:sp>
        <p:nvSpPr>
          <p:cNvPr id="4" name="TextBox 3"/>
          <p:cNvSpPr txBox="1"/>
          <p:nvPr/>
        </p:nvSpPr>
        <p:spPr>
          <a:xfrm>
            <a:off x="1265237" y="5394013"/>
            <a:ext cx="11049000" cy="1200329"/>
          </a:xfrm>
          <a:prstGeom prst="rect">
            <a:avLst/>
          </a:prstGeom>
          <a:noFill/>
        </p:spPr>
        <p:txBody>
          <a:bodyPr wrap="square" rtlCol="0">
            <a:spAutoFit/>
          </a:bodyPr>
          <a:lstStyle/>
          <a:p>
            <a:pPr marL="342900" lvl="0" indent="-342900">
              <a:buFont typeface="Arial" panose="020B0604020202020204" pitchFamily="34" charset="0"/>
              <a:buChar char="•"/>
            </a:pPr>
            <a:r>
              <a:rPr lang="en-US" sz="2400" dirty="0"/>
              <a:t>“==” operator for string comparison to check for null and empty </a:t>
            </a:r>
            <a:r>
              <a:rPr lang="en-US" sz="2400" dirty="0" err="1"/>
              <a:t>variablesis</a:t>
            </a:r>
            <a:r>
              <a:rPr lang="en-US" sz="2400" dirty="0"/>
              <a:t> slower than other methods.  </a:t>
            </a:r>
          </a:p>
          <a:p>
            <a:pPr marL="342900" lvl="0" indent="-342900">
              <a:buFont typeface="Arial" panose="020B0604020202020204" pitchFamily="34" charset="0"/>
              <a:buChar char="•"/>
            </a:pPr>
            <a:r>
              <a:rPr lang="en-US" sz="2400" dirty="0"/>
              <a:t>Equals is many more instructions than the equivalent method of </a:t>
            </a:r>
            <a:r>
              <a:rPr lang="en-US" sz="2400" b="1" dirty="0" err="1"/>
              <a:t>IsNullOrEmpty</a:t>
            </a:r>
            <a:endParaRPr lang="en-US" sz="2400" b="1" dirty="0"/>
          </a:p>
        </p:txBody>
      </p:sp>
      <p:sp>
        <p:nvSpPr>
          <p:cNvPr id="5" name="Content Placeholder 2"/>
          <p:cNvSpPr txBox="1">
            <a:spLocks/>
          </p:cNvSpPr>
          <p:nvPr/>
        </p:nvSpPr>
        <p:spPr>
          <a:xfrm>
            <a:off x="595729" y="1212849"/>
            <a:ext cx="11247383" cy="3740812"/>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000" b="1" dirty="0">
                <a:latin typeface="Consolas" panose="020B0609020204030204" pitchFamily="49" charset="0"/>
              </a:rPr>
              <a:t>// example #1</a:t>
            </a:r>
          </a:p>
          <a:p>
            <a:pPr marL="0" indent="0">
              <a:spcBef>
                <a:spcPts val="200"/>
              </a:spcBef>
              <a:buNone/>
            </a:pPr>
            <a:r>
              <a:rPr lang="en-US" sz="2000" b="1" dirty="0">
                <a:latin typeface="Consolas" panose="020B0609020204030204" pitchFamily="49" charset="0"/>
              </a:rPr>
              <a:t>if (inisideItem.ZoneDescriptor1 != null &amp;&amp; inisideItem.ZoneDescriptor1 != "0" &amp;&amp; inisideItem.ZoneDescriptor1 != "")</a:t>
            </a:r>
          </a:p>
          <a:p>
            <a:pPr marL="0" indent="0">
              <a:spcBef>
                <a:spcPts val="200"/>
              </a:spcBef>
              <a:buNone/>
            </a:pPr>
            <a:r>
              <a:rPr lang="en-US" sz="2000" b="1" dirty="0">
                <a:latin typeface="Consolas" panose="020B0609020204030204" pitchFamily="49" charset="0"/>
              </a:rPr>
              <a:t>{</a:t>
            </a:r>
          </a:p>
          <a:p>
            <a:pPr marL="0" indent="0">
              <a:spcBef>
                <a:spcPts val="200"/>
              </a:spcBef>
              <a:buNone/>
            </a:pPr>
            <a:r>
              <a:rPr lang="en-US" sz="2000" b="1" dirty="0">
                <a:latin typeface="Consolas" panose="020B0609020204030204" pitchFamily="49" charset="0"/>
              </a:rPr>
              <a:t>    inisideItem.ZoneDescriptor1 = inisideItem.ZoneDescriptor1.Trim(new char[] </a:t>
            </a:r>
          </a:p>
          <a:p>
            <a:pPr marL="0" indent="0">
              <a:spcBef>
                <a:spcPts val="200"/>
              </a:spcBef>
              <a:buNone/>
            </a:pPr>
            <a:r>
              <a:rPr lang="en-US" sz="2000" b="1" dirty="0">
                <a:latin typeface="Consolas" panose="020B0609020204030204" pitchFamily="49" charset="0"/>
              </a:rPr>
              <a:t>       { '~' });</a:t>
            </a:r>
          </a:p>
          <a:p>
            <a:pPr marL="0" indent="0">
              <a:spcBef>
                <a:spcPts val="200"/>
              </a:spcBef>
              <a:buNone/>
            </a:pPr>
            <a:r>
              <a:rPr lang="en-US" sz="2000" b="1" dirty="0">
                <a:latin typeface="Consolas" panose="020B0609020204030204" pitchFamily="49" charset="0"/>
              </a:rPr>
              <a:t>}</a:t>
            </a:r>
          </a:p>
          <a:p>
            <a:pPr marL="0" indent="0">
              <a:spcBef>
                <a:spcPts val="200"/>
              </a:spcBef>
              <a:buNone/>
            </a:pPr>
            <a:endParaRPr lang="en-US" sz="2000" b="1" dirty="0">
              <a:latin typeface="Consolas" panose="020B0609020204030204" pitchFamily="49" charset="0"/>
            </a:endParaRPr>
          </a:p>
          <a:p>
            <a:pPr marL="0" indent="0">
              <a:spcBef>
                <a:spcPts val="200"/>
              </a:spcBef>
              <a:buNone/>
            </a:pPr>
            <a:r>
              <a:rPr lang="en-US" sz="2000" b="1" dirty="0">
                <a:latin typeface="Consolas" panose="020B0609020204030204" pitchFamily="49" charset="0"/>
              </a:rPr>
              <a:t>// example #2</a:t>
            </a:r>
          </a:p>
          <a:p>
            <a:pPr marL="0" indent="0">
              <a:spcBef>
                <a:spcPts val="200"/>
              </a:spcBef>
              <a:buNone/>
            </a:pPr>
            <a:r>
              <a:rPr lang="en-US" sz="2000" b="1" dirty="0" err="1">
                <a:latin typeface="Consolas" panose="020B0609020204030204" pitchFamily="49" charset="0"/>
              </a:rPr>
              <a:t>obj.StatusName</a:t>
            </a:r>
            <a:r>
              <a:rPr lang="en-US" sz="2000" b="1" dirty="0">
                <a:latin typeface="Consolas" panose="020B0609020204030204" pitchFamily="49" charset="0"/>
              </a:rPr>
              <a:t> = </a:t>
            </a:r>
            <a:r>
              <a:rPr lang="en-US" sz="2000" b="1" dirty="0" err="1">
                <a:latin typeface="Consolas" panose="020B0609020204030204" pitchFamily="49" charset="0"/>
              </a:rPr>
              <a:t>objDataReader</a:t>
            </a:r>
            <a:r>
              <a:rPr lang="en-US" sz="2000" b="1" dirty="0">
                <a:latin typeface="Consolas" panose="020B0609020204030204" pitchFamily="49" charset="0"/>
              </a:rPr>
              <a:t>["</a:t>
            </a:r>
            <a:r>
              <a:rPr lang="en-US" sz="2000" b="1" dirty="0" err="1">
                <a:latin typeface="Consolas" panose="020B0609020204030204" pitchFamily="49" charset="0"/>
              </a:rPr>
              <a:t>LatestJobStatus</a:t>
            </a:r>
            <a:r>
              <a:rPr lang="en-US" sz="2000" b="1" dirty="0">
                <a:latin typeface="Consolas" panose="020B0609020204030204" pitchFamily="49" charset="0"/>
              </a:rPr>
              <a:t>"].</a:t>
            </a:r>
            <a:r>
              <a:rPr lang="en-US" sz="2000" b="1" dirty="0" err="1">
                <a:latin typeface="Consolas" panose="020B0609020204030204" pitchFamily="49" charset="0"/>
              </a:rPr>
              <a:t>ToString</a:t>
            </a:r>
            <a:r>
              <a:rPr lang="en-US" sz="2000" b="1" dirty="0">
                <a:latin typeface="Consolas" panose="020B0609020204030204" pitchFamily="49" charset="0"/>
              </a:rPr>
              <a:t>() == </a:t>
            </a:r>
          </a:p>
          <a:p>
            <a:pPr marL="0" indent="0">
              <a:spcBef>
                <a:spcPts val="200"/>
              </a:spcBef>
              <a:buNone/>
            </a:pPr>
            <a:r>
              <a:rPr lang="en-US" sz="2000" b="1" dirty="0">
                <a:latin typeface="Consolas" panose="020B0609020204030204" pitchFamily="49" charset="0"/>
              </a:rPr>
              <a:t>"" ? "Not Scheduled" : </a:t>
            </a:r>
            <a:r>
              <a:rPr lang="en-US" sz="2000" b="1" dirty="0" err="1">
                <a:latin typeface="Consolas" panose="020B0609020204030204" pitchFamily="49" charset="0"/>
              </a:rPr>
              <a:t>objDataReader</a:t>
            </a:r>
            <a:r>
              <a:rPr lang="en-US" sz="2000" b="1" dirty="0">
                <a:latin typeface="Consolas" panose="020B0609020204030204" pitchFamily="49" charset="0"/>
              </a:rPr>
              <a:t>["</a:t>
            </a:r>
            <a:r>
              <a:rPr lang="en-US" sz="2000" b="1" dirty="0" err="1">
                <a:latin typeface="Consolas" panose="020B0609020204030204" pitchFamily="49" charset="0"/>
              </a:rPr>
              <a:t>LatestJobStatus</a:t>
            </a:r>
            <a:r>
              <a:rPr lang="en-US" sz="2000" b="1" dirty="0">
                <a:latin typeface="Consolas" panose="020B0609020204030204" pitchFamily="49" charset="0"/>
              </a:rPr>
              <a:t>"].</a:t>
            </a:r>
            <a:r>
              <a:rPr lang="en-US" sz="2000" b="1" dirty="0" err="1">
                <a:latin typeface="Consolas" panose="020B0609020204030204" pitchFamily="49" charset="0"/>
              </a:rPr>
              <a:t>ToString</a:t>
            </a:r>
            <a:r>
              <a:rPr lang="en-US" sz="2000" b="1" dirty="0">
                <a:latin typeface="Consolas" panose="020B0609020204030204" pitchFamily="49" charset="0"/>
              </a:rPr>
              <a:t>();</a:t>
            </a:r>
          </a:p>
        </p:txBody>
      </p:sp>
      <p:sp>
        <p:nvSpPr>
          <p:cNvPr id="6" name="Rectangle 5"/>
          <p:cNvSpPr/>
          <p:nvPr/>
        </p:nvSpPr>
        <p:spPr>
          <a:xfrm>
            <a:off x="8687090" y="6625193"/>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LocalizedData.cs</a:t>
            </a:r>
            <a:endParaRPr lang="en-US" dirty="0"/>
          </a:p>
        </p:txBody>
      </p:sp>
    </p:spTree>
    <p:extLst>
      <p:ext uri="{BB962C8B-B14F-4D97-AF65-F5344CB8AC3E}">
        <p14:creationId xmlns:p14="http://schemas.microsoft.com/office/powerpoint/2010/main" val="70552468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Content Placeholder 2"/>
          <p:cNvSpPr txBox="1">
            <a:spLocks/>
          </p:cNvSpPr>
          <p:nvPr/>
        </p:nvSpPr>
        <p:spPr>
          <a:xfrm>
            <a:off x="274639" y="1485604"/>
            <a:ext cx="11247383" cy="1645902"/>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400" b="1" dirty="0">
                <a:latin typeface="Consolas" panose="020B0609020204030204" pitchFamily="49" charset="0"/>
              </a:rPr>
              <a:t>//Fix for CustomerIssue-1117</a:t>
            </a:r>
          </a:p>
          <a:p>
            <a:pPr marL="0" indent="0">
              <a:spcBef>
                <a:spcPts val="200"/>
              </a:spcBef>
              <a:buNone/>
            </a:pPr>
            <a:r>
              <a:rPr lang="en-US" sz="2400" b="1" dirty="0">
                <a:latin typeface="Consolas" panose="020B0609020204030204" pitchFamily="49" charset="0"/>
              </a:rPr>
              <a:t>if (</a:t>
            </a:r>
            <a:r>
              <a:rPr lang="en-US" sz="2400" b="1" dirty="0" err="1">
                <a:latin typeface="Consolas" panose="020B0609020204030204" pitchFamily="49" charset="0"/>
              </a:rPr>
              <a:t>string.Equals</a:t>
            </a:r>
            <a:r>
              <a:rPr lang="en-US" sz="2400" b="1" dirty="0">
                <a:latin typeface="Consolas" panose="020B0609020204030204" pitchFamily="49" charset="0"/>
              </a:rPr>
              <a:t>(</a:t>
            </a:r>
            <a:r>
              <a:rPr lang="en-US" sz="2400" b="1" dirty="0" err="1">
                <a:latin typeface="Consolas" panose="020B0609020204030204" pitchFamily="49" charset="0"/>
              </a:rPr>
              <a:t>pi.Name</a:t>
            </a:r>
            <a:r>
              <a:rPr lang="en-US" sz="2400" b="1" dirty="0">
                <a:latin typeface="Consolas" panose="020B0609020204030204" pitchFamily="49" charset="0"/>
              </a:rPr>
              <a:t>, "Notes", </a:t>
            </a:r>
            <a:r>
              <a:rPr lang="en-US" sz="2400" b="1" dirty="0" err="1">
                <a:latin typeface="Consolas" panose="020B0609020204030204" pitchFamily="49" charset="0"/>
              </a:rPr>
              <a:t>StringComparison.InvariantCultureIgnoreCase</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value = </a:t>
            </a:r>
            <a:r>
              <a:rPr lang="en-US" sz="2400" b="1" dirty="0" err="1">
                <a:latin typeface="Consolas" panose="020B0609020204030204" pitchFamily="49" charset="0"/>
              </a:rPr>
              <a:t>value.Replace</a:t>
            </a:r>
            <a:r>
              <a:rPr lang="en-US" sz="2400" b="1" dirty="0">
                <a:latin typeface="Consolas" panose="020B0609020204030204" pitchFamily="49" charset="0"/>
              </a:rPr>
              <a:t>("&amp;#10;", </a:t>
            </a:r>
            <a:r>
              <a:rPr lang="en-US" sz="2400" b="1" dirty="0" err="1">
                <a:latin typeface="Consolas" panose="020B0609020204030204" pitchFamily="49" charset="0"/>
              </a:rPr>
              <a:t>System.Environment.NewLine</a:t>
            </a:r>
            <a:r>
              <a:rPr lang="en-US" sz="2400" b="1" dirty="0">
                <a:latin typeface="Consolas" panose="020B0609020204030204" pitchFamily="49" charset="0"/>
              </a:rPr>
              <a:t>); </a:t>
            </a:r>
          </a:p>
        </p:txBody>
      </p:sp>
      <p:sp>
        <p:nvSpPr>
          <p:cNvPr id="5" name="Rectangle 4"/>
          <p:cNvSpPr/>
          <p:nvPr/>
        </p:nvSpPr>
        <p:spPr>
          <a:xfrm>
            <a:off x="8687090" y="6625193"/>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LocalizedData.cs</a:t>
            </a:r>
            <a:endParaRPr lang="en-US" dirty="0"/>
          </a:p>
        </p:txBody>
      </p:sp>
    </p:spTree>
    <p:extLst>
      <p:ext uri="{BB962C8B-B14F-4D97-AF65-F5344CB8AC3E}">
        <p14:creationId xmlns:p14="http://schemas.microsoft.com/office/powerpoint/2010/main" val="3160531349"/>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Use ordinal </a:t>
            </a:r>
            <a:r>
              <a:rPr lang="en-US" sz="3600" dirty="0" err="1"/>
              <a:t>StringComparison</a:t>
            </a:r>
            <a:r>
              <a:rPr lang="en-US" sz="3600" dirty="0"/>
              <a:t> [CA1309] </a:t>
            </a:r>
          </a:p>
        </p:txBody>
      </p:sp>
      <p:sp>
        <p:nvSpPr>
          <p:cNvPr id="4" name="TextBox 3"/>
          <p:cNvSpPr txBox="1"/>
          <p:nvPr/>
        </p:nvSpPr>
        <p:spPr>
          <a:xfrm>
            <a:off x="655637" y="3564266"/>
            <a:ext cx="11049000" cy="2308324"/>
          </a:xfrm>
          <a:prstGeom prst="rect">
            <a:avLst/>
          </a:prstGeom>
          <a:noFill/>
        </p:spPr>
        <p:txBody>
          <a:bodyPr wrap="square" rtlCol="0">
            <a:spAutoFit/>
          </a:bodyPr>
          <a:lstStyle/>
          <a:p>
            <a:pPr marL="342900" lvl="0" indent="-342900">
              <a:buFont typeface="Arial" panose="020B0604020202020204" pitchFamily="34" charset="0"/>
              <a:buChar char="•"/>
            </a:pPr>
            <a:r>
              <a:rPr lang="en-US" sz="2400" dirty="0"/>
              <a:t>Use nonlinguistic string comparison via Specify </a:t>
            </a:r>
            <a:r>
              <a:rPr lang="en-US" sz="2400" dirty="0" err="1"/>
              <a:t>StringComparison.Ordinal</a:t>
            </a:r>
            <a:r>
              <a:rPr lang="en-US" sz="2400" dirty="0"/>
              <a:t> or </a:t>
            </a:r>
            <a:r>
              <a:rPr lang="en-US" sz="2400" dirty="0" err="1"/>
              <a:t>StringComparison.OrdinalIgnoreCase</a:t>
            </a:r>
            <a:endParaRPr lang="en-US" sz="2400" dirty="0"/>
          </a:p>
          <a:p>
            <a:pPr marL="342900" lvl="0" indent="-342900">
              <a:buFont typeface="Arial" panose="020B0604020202020204" pitchFamily="34" charset="0"/>
              <a:buChar char="•"/>
            </a:pPr>
            <a:r>
              <a:rPr lang="en-US" sz="2400" dirty="0"/>
              <a:t>Features specific to the natural language are ignored</a:t>
            </a:r>
          </a:p>
          <a:p>
            <a:pPr marL="342900" lvl="0" indent="-342900">
              <a:buFont typeface="Arial" panose="020B0604020202020204" pitchFamily="34" charset="0"/>
              <a:buChar char="•"/>
            </a:pPr>
            <a:r>
              <a:rPr lang="en-US" sz="2400" dirty="0"/>
              <a:t>Decisions are based on simple byte comparisons and ignore casing or equivalence tables that are parameterized by culture. </a:t>
            </a:r>
          </a:p>
          <a:p>
            <a:pPr marL="342900" lvl="0" indent="-342900">
              <a:buFont typeface="Arial" panose="020B0604020202020204" pitchFamily="34" charset="0"/>
              <a:buChar char="•"/>
            </a:pPr>
            <a:r>
              <a:rPr lang="en-US" sz="2400" dirty="0"/>
              <a:t>Code gains speed, increases correctness, and becomes more reliable.</a:t>
            </a:r>
            <a:endParaRPr lang="en-US" sz="2400" b="1" dirty="0"/>
          </a:p>
        </p:txBody>
      </p:sp>
      <p:sp>
        <p:nvSpPr>
          <p:cNvPr id="5" name="Content Placeholder 2"/>
          <p:cNvSpPr txBox="1">
            <a:spLocks/>
          </p:cNvSpPr>
          <p:nvPr/>
        </p:nvSpPr>
        <p:spPr>
          <a:xfrm>
            <a:off x="416506" y="2468317"/>
            <a:ext cx="11247383" cy="653639"/>
          </a:xfrm>
          <a:prstGeom prst="rect">
            <a:avLst/>
          </a:prstGeom>
          <a:solidFill>
            <a:schemeClr val="accent4">
              <a:lumMod val="20000"/>
              <a:lumOff val="80000"/>
            </a:schemeClr>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1800" b="1" dirty="0">
                <a:latin typeface="Consolas" panose="020B0609020204030204" pitchFamily="49" charset="0"/>
              </a:rPr>
              <a:t>if (</a:t>
            </a:r>
            <a:r>
              <a:rPr lang="en-US" sz="1800" b="1" dirty="0" err="1">
                <a:latin typeface="Consolas" panose="020B0609020204030204" pitchFamily="49" charset="0"/>
              </a:rPr>
              <a:t>string.Equals</a:t>
            </a:r>
            <a:r>
              <a:rPr lang="en-US" sz="1800" b="1" dirty="0">
                <a:latin typeface="Consolas" panose="020B0609020204030204" pitchFamily="49" charset="0"/>
              </a:rPr>
              <a:t>(</a:t>
            </a:r>
            <a:r>
              <a:rPr lang="en-US" sz="1800" b="1" dirty="0" err="1">
                <a:latin typeface="Consolas" panose="020B0609020204030204" pitchFamily="49" charset="0"/>
              </a:rPr>
              <a:t>pi.Name</a:t>
            </a:r>
            <a:r>
              <a:rPr lang="en-US" sz="1800" b="1" dirty="0">
                <a:latin typeface="Consolas" panose="020B0609020204030204" pitchFamily="49" charset="0"/>
              </a:rPr>
              <a:t>, "Notes", </a:t>
            </a:r>
            <a:r>
              <a:rPr lang="en-US" sz="1800" b="1" dirty="0" err="1">
                <a:latin typeface="Consolas" panose="020B0609020204030204" pitchFamily="49" charset="0"/>
              </a:rPr>
              <a:t>StringComparison.InvariantCultureIgnoreCase</a:t>
            </a:r>
            <a:r>
              <a:rPr lang="en-US" sz="1800" b="1" dirty="0">
                <a:latin typeface="Consolas" panose="020B0609020204030204" pitchFamily="49" charset="0"/>
              </a:rPr>
              <a:t>))</a:t>
            </a:r>
          </a:p>
          <a:p>
            <a:pPr marL="0" indent="0">
              <a:spcBef>
                <a:spcPts val="200"/>
              </a:spcBef>
              <a:buNone/>
            </a:pPr>
            <a:r>
              <a:rPr lang="en-US" sz="1800" b="1" dirty="0">
                <a:latin typeface="Consolas" panose="020B0609020204030204" pitchFamily="49" charset="0"/>
              </a:rPr>
              <a:t>value = </a:t>
            </a:r>
            <a:r>
              <a:rPr lang="en-US" sz="1800" b="1" dirty="0" err="1">
                <a:latin typeface="Consolas" panose="020B0609020204030204" pitchFamily="49" charset="0"/>
              </a:rPr>
              <a:t>value.Replace</a:t>
            </a:r>
            <a:r>
              <a:rPr lang="en-US" sz="1800" b="1" dirty="0">
                <a:latin typeface="Consolas" panose="020B0609020204030204" pitchFamily="49" charset="0"/>
              </a:rPr>
              <a:t>("&amp;#10;", </a:t>
            </a:r>
            <a:r>
              <a:rPr lang="en-US" sz="1800" b="1" dirty="0" err="1">
                <a:latin typeface="Consolas" panose="020B0609020204030204" pitchFamily="49" charset="0"/>
              </a:rPr>
              <a:t>System.Environment.NewLine</a:t>
            </a:r>
            <a:r>
              <a:rPr lang="en-US" sz="1800" b="1" dirty="0">
                <a:latin typeface="Consolas" panose="020B0609020204030204" pitchFamily="49" charset="0"/>
              </a:rPr>
              <a:t>); </a:t>
            </a:r>
          </a:p>
        </p:txBody>
      </p:sp>
      <p:sp>
        <p:nvSpPr>
          <p:cNvPr id="6" name="Content Placeholder 2"/>
          <p:cNvSpPr txBox="1">
            <a:spLocks/>
          </p:cNvSpPr>
          <p:nvPr/>
        </p:nvSpPr>
        <p:spPr>
          <a:xfrm>
            <a:off x="418167" y="1415769"/>
            <a:ext cx="10282242" cy="812602"/>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000" b="1" dirty="0">
                <a:latin typeface="Consolas" panose="020B0609020204030204" pitchFamily="49" charset="0"/>
              </a:rPr>
              <a:t>if (</a:t>
            </a:r>
            <a:r>
              <a:rPr lang="en-US" sz="2000" b="1" dirty="0" err="1">
                <a:latin typeface="Consolas" panose="020B0609020204030204" pitchFamily="49" charset="0"/>
              </a:rPr>
              <a:t>string.Equals</a:t>
            </a:r>
            <a:r>
              <a:rPr lang="en-US" sz="2000" b="1" dirty="0">
                <a:latin typeface="Consolas" panose="020B0609020204030204" pitchFamily="49" charset="0"/>
              </a:rPr>
              <a:t>(</a:t>
            </a:r>
            <a:r>
              <a:rPr lang="en-US" sz="2000" b="1" dirty="0" err="1">
                <a:latin typeface="Consolas" panose="020B0609020204030204" pitchFamily="49" charset="0"/>
              </a:rPr>
              <a:t>pi.Name</a:t>
            </a:r>
            <a:r>
              <a:rPr lang="en-US" sz="2000" b="1" dirty="0">
                <a:latin typeface="Consolas" panose="020B0609020204030204" pitchFamily="49" charset="0"/>
              </a:rPr>
              <a:t>, "Notes", </a:t>
            </a:r>
            <a:r>
              <a:rPr lang="en-US" sz="2000" b="1" dirty="0" err="1">
                <a:latin typeface="Consolas" panose="020B0609020204030204" pitchFamily="49" charset="0"/>
              </a:rPr>
              <a:t>StringComparison.OrdinalIgnoreCase</a:t>
            </a:r>
            <a:r>
              <a:rPr lang="en-US" sz="2000" b="1" dirty="0">
                <a:latin typeface="Consolas" panose="020B0609020204030204" pitchFamily="49" charset="0"/>
              </a:rPr>
              <a:t>))</a:t>
            </a:r>
          </a:p>
          <a:p>
            <a:pPr marL="0" indent="0">
              <a:spcBef>
                <a:spcPts val="200"/>
              </a:spcBef>
              <a:buNone/>
            </a:pPr>
            <a:r>
              <a:rPr lang="en-US" sz="2000" b="1" dirty="0">
                <a:latin typeface="Consolas" panose="020B0609020204030204" pitchFamily="49" charset="0"/>
              </a:rPr>
              <a:t>    value = </a:t>
            </a:r>
            <a:r>
              <a:rPr lang="en-US" sz="2000" b="1" dirty="0" err="1">
                <a:latin typeface="Consolas" panose="020B0609020204030204" pitchFamily="49" charset="0"/>
              </a:rPr>
              <a:t>value.Replace</a:t>
            </a:r>
            <a:r>
              <a:rPr lang="en-US" sz="2000" b="1" dirty="0">
                <a:latin typeface="Consolas" panose="020B0609020204030204" pitchFamily="49" charset="0"/>
              </a:rPr>
              <a:t>("&amp;#10;", </a:t>
            </a:r>
            <a:r>
              <a:rPr lang="en-US" sz="2000" b="1" dirty="0" err="1">
                <a:latin typeface="Consolas" panose="020B0609020204030204" pitchFamily="49" charset="0"/>
              </a:rPr>
              <a:t>System.Environment.NewLine</a:t>
            </a:r>
            <a:r>
              <a:rPr lang="en-US" sz="2000" b="1" dirty="0">
                <a:latin typeface="Consolas" panose="020B0609020204030204" pitchFamily="49" charset="0"/>
              </a:rPr>
              <a:t>);</a:t>
            </a:r>
          </a:p>
        </p:txBody>
      </p:sp>
      <p:sp>
        <p:nvSpPr>
          <p:cNvPr id="7" name="Rectangle 6"/>
          <p:cNvSpPr/>
          <p:nvPr/>
        </p:nvSpPr>
        <p:spPr>
          <a:xfrm>
            <a:off x="8687090" y="6625193"/>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LocalizedData.cs</a:t>
            </a:r>
            <a:endParaRPr lang="en-US" dirty="0"/>
          </a:p>
        </p:txBody>
      </p:sp>
    </p:spTree>
    <p:extLst>
      <p:ext uri="{BB962C8B-B14F-4D97-AF65-F5344CB8AC3E}">
        <p14:creationId xmlns:p14="http://schemas.microsoft.com/office/powerpoint/2010/main" val="475422205"/>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Content Placeholder 2"/>
          <p:cNvSpPr txBox="1">
            <a:spLocks/>
          </p:cNvSpPr>
          <p:nvPr/>
        </p:nvSpPr>
        <p:spPr>
          <a:xfrm>
            <a:off x="457580" y="1212849"/>
            <a:ext cx="11247383" cy="4617692"/>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400" b="1" dirty="0">
                <a:latin typeface="Consolas" panose="020B0609020204030204" pitchFamily="49" charset="0"/>
              </a:rPr>
              <a:t>public class </a:t>
            </a:r>
            <a:r>
              <a:rPr lang="en-US" sz="2400" b="1" dirty="0" err="1">
                <a:latin typeface="Consolas" panose="020B0609020204030204" pitchFamily="49" charset="0"/>
              </a:rPr>
              <a:t>LocalizedData</a:t>
            </a:r>
            <a:endParaRPr lang="en-US" sz="2400" b="1" dirty="0">
              <a:latin typeface="Consolas" panose="020B0609020204030204" pitchFamily="49" charset="0"/>
            </a:endParaRP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string Test;</a:t>
            </a:r>
          </a:p>
          <a:p>
            <a:pPr marL="0" indent="0">
              <a:spcBef>
                <a:spcPts val="200"/>
              </a:spcBef>
              <a:buNone/>
            </a:pPr>
            <a:r>
              <a:rPr lang="en-US" sz="2400" b="1" dirty="0">
                <a:latin typeface="Consolas" panose="020B0609020204030204" pitchFamily="49" charset="0"/>
              </a:rPr>
              <a:t>    public string </a:t>
            </a:r>
            <a:r>
              <a:rPr lang="en-US" sz="2400" b="1" dirty="0" err="1">
                <a:latin typeface="Consolas" panose="020B0609020204030204" pitchFamily="49" charset="0"/>
              </a:rPr>
              <a:t>NoparsingMethodAvailable</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string </a:t>
            </a:r>
            <a:r>
              <a:rPr lang="en-US" sz="2400" b="1" dirty="0" err="1">
                <a:latin typeface="Consolas" panose="020B0609020204030204" pitchFamily="49" charset="0"/>
              </a:rPr>
              <a:t>NoOrInvalidDataPassed</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string </a:t>
            </a:r>
            <a:r>
              <a:rPr lang="en-US" sz="2400" b="1" dirty="0" err="1">
                <a:latin typeface="Consolas" panose="020B0609020204030204" pitchFamily="49" charset="0"/>
              </a:rPr>
              <a:t>NotificationMessage</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string </a:t>
            </a:r>
            <a:r>
              <a:rPr lang="en-US" sz="2400" b="1" dirty="0" err="1">
                <a:latin typeface="Consolas" panose="020B0609020204030204" pitchFamily="49" charset="0"/>
              </a:rPr>
              <a:t>HighSpeedNotificationMessage</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string </a:t>
            </a:r>
            <a:r>
              <a:rPr lang="en-US" sz="2400" b="1" dirty="0" err="1">
                <a:latin typeface="Consolas" panose="020B0609020204030204" pitchFamily="49" charset="0"/>
              </a:rPr>
              <a:t>BatteryChargerFailure</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string </a:t>
            </a:r>
            <a:r>
              <a:rPr lang="en-US" sz="2400" b="1" dirty="0" err="1">
                <a:latin typeface="Consolas" panose="020B0609020204030204" pitchFamily="49" charset="0"/>
              </a:rPr>
              <a:t>SecondaryCommunicationPathFailure</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string </a:t>
            </a:r>
            <a:r>
              <a:rPr lang="en-US" sz="2400" b="1" dirty="0" err="1">
                <a:latin typeface="Consolas" panose="020B0609020204030204" pitchFamily="49" charset="0"/>
              </a:rPr>
              <a:t>NetworkAlertMessageReferEMail</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string </a:t>
            </a:r>
            <a:r>
              <a:rPr lang="en-US" sz="2400" b="1" dirty="0" err="1">
                <a:latin typeface="Consolas" panose="020B0609020204030204" pitchFamily="49" charset="0"/>
              </a:rPr>
              <a:t>HighSpeedAlarmMessage</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string Data;</a:t>
            </a:r>
          </a:p>
        </p:txBody>
      </p:sp>
      <p:sp>
        <p:nvSpPr>
          <p:cNvPr id="5" name="Rectangle 4"/>
          <p:cNvSpPr/>
          <p:nvPr/>
        </p:nvSpPr>
        <p:spPr>
          <a:xfrm>
            <a:off x="8687090" y="6625193"/>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LocalizedData.cs</a:t>
            </a:r>
            <a:endParaRPr lang="en-US" dirty="0"/>
          </a:p>
        </p:txBody>
      </p:sp>
    </p:spTree>
    <p:extLst>
      <p:ext uri="{BB962C8B-B14F-4D97-AF65-F5344CB8AC3E}">
        <p14:creationId xmlns:p14="http://schemas.microsoft.com/office/powerpoint/2010/main" val="14748350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738664"/>
          </a:xfrm>
        </p:spPr>
        <p:txBody>
          <a:bodyPr/>
          <a:lstStyle/>
          <a:p>
            <a:r>
              <a:rPr lang="en-US" dirty="0"/>
              <a:t>Can anyone tell me the </a:t>
            </a:r>
            <a:r>
              <a:rPr lang="en-US" dirty="0" err="1"/>
              <a:t>RegEx</a:t>
            </a:r>
            <a:r>
              <a:rPr lang="en-US" dirty="0"/>
              <a:t> to validate an email?</a:t>
            </a:r>
          </a:p>
        </p:txBody>
      </p:sp>
      <p:sp>
        <p:nvSpPr>
          <p:cNvPr id="2" name="Title 1"/>
          <p:cNvSpPr>
            <a:spLocks noGrp="1"/>
          </p:cNvSpPr>
          <p:nvPr>
            <p:ph type="title"/>
          </p:nvPr>
        </p:nvSpPr>
        <p:spPr/>
        <p:txBody>
          <a:bodyPr/>
          <a:lstStyle/>
          <a:p>
            <a:r>
              <a:rPr lang="en-US" dirty="0" err="1"/>
              <a:t>ValidateEmailRegEx</a:t>
            </a:r>
            <a:endParaRPr lang="en-US" dirty="0"/>
          </a:p>
        </p:txBody>
      </p:sp>
    </p:spTree>
    <p:extLst>
      <p:ext uri="{BB962C8B-B14F-4D97-AF65-F5344CB8AC3E}">
        <p14:creationId xmlns:p14="http://schemas.microsoft.com/office/powerpoint/2010/main" val="618253088"/>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Do not declare visible instance fields [CA1051]</a:t>
            </a:r>
          </a:p>
        </p:txBody>
      </p:sp>
      <p:sp>
        <p:nvSpPr>
          <p:cNvPr id="4" name="TextBox 3"/>
          <p:cNvSpPr txBox="1"/>
          <p:nvPr/>
        </p:nvSpPr>
        <p:spPr>
          <a:xfrm>
            <a:off x="625474" y="4479613"/>
            <a:ext cx="11049000" cy="1323439"/>
          </a:xfrm>
          <a:prstGeom prst="rect">
            <a:avLst/>
          </a:prstGeom>
          <a:noFill/>
        </p:spPr>
        <p:txBody>
          <a:bodyPr wrap="square" rtlCol="0">
            <a:spAutoFit/>
          </a:bodyPr>
          <a:lstStyle/>
          <a:p>
            <a:pPr marL="342900" lvl="0" indent="-342900">
              <a:buFont typeface="Arial" panose="020B0604020202020204" pitchFamily="34" charset="0"/>
              <a:buChar char="•"/>
            </a:pPr>
            <a:r>
              <a:rPr lang="en-US" sz="2000" dirty="0"/>
              <a:t>Fields should never be exposed publicly in a class. </a:t>
            </a:r>
          </a:p>
          <a:p>
            <a:pPr marL="342900" lvl="0" indent="-342900">
              <a:buFont typeface="Arial" panose="020B0604020202020204" pitchFamily="34" charset="0"/>
              <a:buChar char="•"/>
            </a:pPr>
            <a:r>
              <a:rPr lang="en-US" sz="2000" dirty="0"/>
              <a:t>Properties that just return the value of a private or internal field are optimized to perform on par with accessing a field.</a:t>
            </a:r>
          </a:p>
          <a:p>
            <a:pPr marL="342900" lvl="0" indent="-342900">
              <a:buFont typeface="Arial" panose="020B0604020202020204" pitchFamily="34" charset="0"/>
              <a:buChar char="•"/>
            </a:pPr>
            <a:r>
              <a:rPr lang="en-US" sz="2000" dirty="0"/>
              <a:t>Externally visible fields do not provide any benefits that are unavailable to properties</a:t>
            </a:r>
            <a:endParaRPr lang="en-US" sz="2800" b="1" dirty="0"/>
          </a:p>
        </p:txBody>
      </p:sp>
      <p:sp>
        <p:nvSpPr>
          <p:cNvPr id="5" name="Content Placeholder 2"/>
          <p:cNvSpPr txBox="1">
            <a:spLocks/>
          </p:cNvSpPr>
          <p:nvPr/>
        </p:nvSpPr>
        <p:spPr>
          <a:xfrm>
            <a:off x="457580" y="1212849"/>
            <a:ext cx="11247383" cy="2650169"/>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1800" b="1" dirty="0">
                <a:latin typeface="Consolas" panose="020B0609020204030204" pitchFamily="49" charset="0"/>
              </a:rPr>
              <a:t>public class </a:t>
            </a:r>
            <a:r>
              <a:rPr lang="en-US" sz="1800" b="1" dirty="0" err="1">
                <a:latin typeface="Consolas" panose="020B0609020204030204" pitchFamily="49" charset="0"/>
              </a:rPr>
              <a:t>LocalizedData</a:t>
            </a:r>
            <a:endParaRPr lang="en-US" sz="1800" b="1" dirty="0">
              <a:latin typeface="Consolas" panose="020B0609020204030204" pitchFamily="49" charset="0"/>
            </a:endParaRPr>
          </a:p>
          <a:p>
            <a:pPr marL="0" indent="0">
              <a:spcBef>
                <a:spcPts val="200"/>
              </a:spcBef>
              <a:buNone/>
            </a:pPr>
            <a:r>
              <a:rPr lang="en-US" sz="1800" b="1" dirty="0">
                <a:latin typeface="Consolas" panose="020B0609020204030204" pitchFamily="49" charset="0"/>
              </a:rPr>
              <a:t>{</a:t>
            </a:r>
          </a:p>
          <a:p>
            <a:pPr marL="0" indent="0">
              <a:spcBef>
                <a:spcPts val="200"/>
              </a:spcBef>
              <a:buNone/>
            </a:pPr>
            <a:r>
              <a:rPr lang="en-US" sz="1800" b="1" dirty="0">
                <a:latin typeface="Consolas" panose="020B0609020204030204" pitchFamily="49" charset="0"/>
              </a:rPr>
              <a:t>    public string Test;</a:t>
            </a:r>
          </a:p>
          <a:p>
            <a:pPr marL="0" indent="0">
              <a:spcBef>
                <a:spcPts val="200"/>
              </a:spcBef>
              <a:buNone/>
            </a:pPr>
            <a:r>
              <a:rPr lang="en-US" sz="1800" b="1" dirty="0">
                <a:latin typeface="Consolas" panose="020B0609020204030204" pitchFamily="49" charset="0"/>
              </a:rPr>
              <a:t>    public string </a:t>
            </a:r>
            <a:r>
              <a:rPr lang="en-US" sz="1800" b="1" dirty="0" err="1">
                <a:latin typeface="Consolas" panose="020B0609020204030204" pitchFamily="49" charset="0"/>
              </a:rPr>
              <a:t>NoparsingMethodAvailable</a:t>
            </a:r>
            <a:r>
              <a:rPr lang="en-US" sz="1800" b="1" dirty="0">
                <a:latin typeface="Consolas" panose="020B0609020204030204" pitchFamily="49" charset="0"/>
              </a:rPr>
              <a:t>;</a:t>
            </a:r>
          </a:p>
          <a:p>
            <a:pPr marL="0" indent="0">
              <a:spcBef>
                <a:spcPts val="200"/>
              </a:spcBef>
              <a:buNone/>
            </a:pPr>
            <a:r>
              <a:rPr lang="en-US" sz="1800" b="1" dirty="0">
                <a:latin typeface="Consolas" panose="020B0609020204030204" pitchFamily="49" charset="0"/>
              </a:rPr>
              <a:t>    public string </a:t>
            </a:r>
            <a:r>
              <a:rPr lang="en-US" sz="1800" b="1" dirty="0" err="1">
                <a:latin typeface="Consolas" panose="020B0609020204030204" pitchFamily="49" charset="0"/>
              </a:rPr>
              <a:t>NoOrInvalidDataPassed</a:t>
            </a:r>
            <a:r>
              <a:rPr lang="en-US" sz="1800" b="1" dirty="0">
                <a:latin typeface="Consolas" panose="020B0609020204030204" pitchFamily="49" charset="0"/>
              </a:rPr>
              <a:t>;</a:t>
            </a:r>
          </a:p>
          <a:p>
            <a:pPr marL="0" indent="0">
              <a:spcBef>
                <a:spcPts val="200"/>
              </a:spcBef>
              <a:buNone/>
            </a:pPr>
            <a:r>
              <a:rPr lang="en-US" sz="1800" b="1" dirty="0">
                <a:latin typeface="Consolas" panose="020B0609020204030204" pitchFamily="49" charset="0"/>
              </a:rPr>
              <a:t>    public string </a:t>
            </a:r>
            <a:r>
              <a:rPr lang="en-US" sz="1800" b="1" dirty="0" err="1">
                <a:latin typeface="Consolas" panose="020B0609020204030204" pitchFamily="49" charset="0"/>
              </a:rPr>
              <a:t>NotificationMessage</a:t>
            </a:r>
            <a:r>
              <a:rPr lang="en-US" sz="1800" b="1" dirty="0">
                <a:latin typeface="Consolas" panose="020B0609020204030204" pitchFamily="49" charset="0"/>
              </a:rPr>
              <a:t>;</a:t>
            </a:r>
          </a:p>
          <a:p>
            <a:pPr marL="0" indent="0">
              <a:spcBef>
                <a:spcPts val="200"/>
              </a:spcBef>
              <a:buNone/>
            </a:pPr>
            <a:r>
              <a:rPr lang="en-US" sz="1800" b="1" dirty="0">
                <a:latin typeface="Consolas" panose="020B0609020204030204" pitchFamily="49" charset="0"/>
              </a:rPr>
              <a:t>    public string </a:t>
            </a:r>
            <a:r>
              <a:rPr lang="en-US" sz="1800" b="1" dirty="0" err="1">
                <a:latin typeface="Consolas" panose="020B0609020204030204" pitchFamily="49" charset="0"/>
              </a:rPr>
              <a:t>HighSpeedNotificationMessage</a:t>
            </a:r>
            <a:r>
              <a:rPr lang="en-US" sz="1800" b="1" dirty="0">
                <a:latin typeface="Consolas" panose="020B0609020204030204" pitchFamily="49" charset="0"/>
              </a:rPr>
              <a:t>;</a:t>
            </a:r>
          </a:p>
          <a:p>
            <a:pPr marL="0" indent="0">
              <a:spcBef>
                <a:spcPts val="200"/>
              </a:spcBef>
              <a:buNone/>
            </a:pPr>
            <a:r>
              <a:rPr lang="en-US" sz="1800" b="1" dirty="0">
                <a:latin typeface="Consolas" panose="020B0609020204030204" pitchFamily="49" charset="0"/>
              </a:rPr>
              <a:t>    public string </a:t>
            </a:r>
            <a:r>
              <a:rPr lang="en-US" sz="1800" b="1" dirty="0" err="1">
                <a:latin typeface="Consolas" panose="020B0609020204030204" pitchFamily="49" charset="0"/>
              </a:rPr>
              <a:t>BatteryChargerFailure</a:t>
            </a:r>
            <a:r>
              <a:rPr lang="en-US" sz="1800" b="1" dirty="0">
                <a:latin typeface="Consolas" panose="020B0609020204030204" pitchFamily="49" charset="0"/>
              </a:rPr>
              <a:t>;</a:t>
            </a:r>
          </a:p>
          <a:p>
            <a:pPr marL="0" indent="0">
              <a:spcBef>
                <a:spcPts val="200"/>
              </a:spcBef>
              <a:buNone/>
            </a:pPr>
            <a:r>
              <a:rPr lang="en-US" sz="1800" b="1" dirty="0">
                <a:latin typeface="Consolas" panose="020B0609020204030204" pitchFamily="49" charset="0"/>
              </a:rPr>
              <a:t>    public string </a:t>
            </a:r>
            <a:r>
              <a:rPr lang="en-US" sz="1800" b="1" dirty="0" err="1">
                <a:latin typeface="Consolas" panose="020B0609020204030204" pitchFamily="49" charset="0"/>
              </a:rPr>
              <a:t>SecondaryCommunicationPathFailure</a:t>
            </a:r>
            <a:r>
              <a:rPr lang="en-US" sz="1800" b="1" dirty="0">
                <a:latin typeface="Consolas" panose="020B0609020204030204" pitchFamily="49" charset="0"/>
              </a:rPr>
              <a:t>;</a:t>
            </a:r>
          </a:p>
        </p:txBody>
      </p:sp>
      <p:sp>
        <p:nvSpPr>
          <p:cNvPr id="6" name="Rectangle 5"/>
          <p:cNvSpPr/>
          <p:nvPr/>
        </p:nvSpPr>
        <p:spPr>
          <a:xfrm>
            <a:off x="8687090" y="6625193"/>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LocalizedData.cs</a:t>
            </a:r>
            <a:endParaRPr lang="en-US" dirty="0"/>
          </a:p>
        </p:txBody>
      </p:sp>
    </p:spTree>
    <p:extLst>
      <p:ext uri="{BB962C8B-B14F-4D97-AF65-F5344CB8AC3E}">
        <p14:creationId xmlns:p14="http://schemas.microsoft.com/office/powerpoint/2010/main" val="3741427354"/>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Content Placeholder 2"/>
          <p:cNvSpPr txBox="1">
            <a:spLocks/>
          </p:cNvSpPr>
          <p:nvPr/>
        </p:nvSpPr>
        <p:spPr>
          <a:xfrm>
            <a:off x="640458" y="1394165"/>
            <a:ext cx="11247383" cy="4023317"/>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400" b="1" dirty="0">
                <a:latin typeface="Consolas" panose="020B0609020204030204" pitchFamily="49" charset="0"/>
              </a:rPr>
              <a:t>public class </a:t>
            </a:r>
            <a:r>
              <a:rPr lang="en-US" sz="2400" b="1" dirty="0" err="1">
                <a:latin typeface="Consolas" panose="020B0609020204030204" pitchFamily="49" charset="0"/>
              </a:rPr>
              <a:t>ApplicationVersion</a:t>
            </a:r>
            <a:endParaRPr lang="en-US" sz="2400" b="1" dirty="0">
              <a:latin typeface="Consolas" panose="020B0609020204030204" pitchFamily="49" charset="0"/>
            </a:endParaRPr>
          </a:p>
          <a:p>
            <a:pPr marL="0" indent="0">
              <a:spcBef>
                <a:spcPts val="200"/>
              </a:spcBef>
              <a:buNone/>
            </a:pPr>
            <a:r>
              <a:rPr lang="en-US" sz="2400" b="1" dirty="0">
                <a:latin typeface="Consolas" panose="020B0609020204030204" pitchFamily="49" charset="0"/>
              </a:rPr>
              <a:t>{        </a:t>
            </a:r>
          </a:p>
          <a:p>
            <a:pPr marL="0" indent="0">
              <a:spcBef>
                <a:spcPts val="200"/>
              </a:spcBef>
              <a:buNone/>
            </a:pPr>
            <a:r>
              <a:rPr lang="en-US" sz="2400" b="1" dirty="0">
                <a:latin typeface="Consolas" panose="020B0609020204030204" pitchFamily="49" charset="0"/>
              </a:rPr>
              <a:t>    public static string </a:t>
            </a:r>
            <a:r>
              <a:rPr lang="en-US" sz="2400" b="1" dirty="0" err="1">
                <a:latin typeface="Consolas" panose="020B0609020204030204" pitchFamily="49" charset="0"/>
              </a:rPr>
              <a:t>applicationVersion</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a:t>
            </a:r>
          </a:p>
          <a:p>
            <a:pPr marL="0" indent="0">
              <a:spcBef>
                <a:spcPts val="200"/>
              </a:spcBef>
              <a:buNone/>
            </a:pPr>
            <a:r>
              <a:rPr lang="en-US" sz="2400" b="1" dirty="0">
                <a:latin typeface="Consolas" panose="020B0609020204030204" pitchFamily="49" charset="0"/>
              </a:rPr>
              <a:t>public class </a:t>
            </a:r>
            <a:r>
              <a:rPr lang="en-US" sz="2400" b="1" dirty="0" err="1">
                <a:latin typeface="Consolas" panose="020B0609020204030204" pitchFamily="49" charset="0"/>
              </a:rPr>
              <a:t>SystemConfigController</a:t>
            </a:r>
            <a:r>
              <a:rPr lang="en-US" sz="2400" b="1" dirty="0">
                <a:latin typeface="Consolas" panose="020B0609020204030204" pitchFamily="49" charset="0"/>
              </a:rPr>
              <a:t> : </a:t>
            </a:r>
            <a:r>
              <a:rPr lang="en-US" sz="2400" b="1" dirty="0" err="1">
                <a:latin typeface="Consolas" panose="020B0609020204030204" pitchFamily="49" charset="0"/>
              </a:rPr>
              <a:t>BaseController</a:t>
            </a:r>
            <a:endParaRPr lang="en-US" sz="2400" b="1" dirty="0">
              <a:latin typeface="Consolas" panose="020B0609020204030204" pitchFamily="49" charset="0"/>
            </a:endParaRP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static Dictionary&lt;</a:t>
            </a:r>
            <a:r>
              <a:rPr lang="en-US" sz="2400" b="1" dirty="0" err="1">
                <a:latin typeface="Consolas" panose="020B0609020204030204" pitchFamily="49" charset="0"/>
              </a:rPr>
              <a:t>int</a:t>
            </a:r>
            <a:r>
              <a:rPr lang="en-US" sz="2400" b="1" dirty="0">
                <a:latin typeface="Consolas" panose="020B0609020204030204" pitchFamily="49" charset="0"/>
              </a:rPr>
              <a:t>, string&gt; </a:t>
            </a:r>
            <a:r>
              <a:rPr lang="en-US" sz="2400" b="1" dirty="0" err="1">
                <a:latin typeface="Consolas" panose="020B0609020204030204" pitchFamily="49" charset="0"/>
              </a:rPr>
              <a:t>commModels</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a:t>
            </a:r>
          </a:p>
        </p:txBody>
      </p:sp>
      <p:sp>
        <p:nvSpPr>
          <p:cNvPr id="5" name="Rectangle 4"/>
          <p:cNvSpPr/>
          <p:nvPr/>
        </p:nvSpPr>
        <p:spPr>
          <a:xfrm>
            <a:off x="8687090" y="6625193"/>
            <a:ext cx="3730508" cy="369332"/>
          </a:xfrm>
          <a:prstGeom prst="rect">
            <a:avLst/>
          </a:prstGeom>
        </p:spPr>
        <p:txBody>
          <a:bodyPr wrap="none">
            <a:spAutoFit/>
          </a:bodyPr>
          <a:lstStyle/>
          <a:p>
            <a:r>
              <a:rPr lang="en-US" b="1" dirty="0">
                <a:latin typeface="Consolas" panose="020B0609020204030204" pitchFamily="49" charset="0"/>
              </a:rPr>
              <a:t>Web &gt; </a:t>
            </a:r>
            <a:r>
              <a:rPr lang="en-US" b="1" dirty="0" err="1">
                <a:latin typeface="Consolas" panose="020B0609020204030204" pitchFamily="49" charset="0"/>
              </a:rPr>
              <a:t>JobSchedulingHelper.cs</a:t>
            </a:r>
            <a:endParaRPr lang="en-US" dirty="0"/>
          </a:p>
        </p:txBody>
      </p:sp>
    </p:spTree>
    <p:extLst>
      <p:ext uri="{BB962C8B-B14F-4D97-AF65-F5344CB8AC3E}">
        <p14:creationId xmlns:p14="http://schemas.microsoft.com/office/powerpoint/2010/main" val="2226594091"/>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Non-constant fields should not be visible [CA2211][ S2223]</a:t>
            </a:r>
          </a:p>
        </p:txBody>
      </p:sp>
      <p:sp>
        <p:nvSpPr>
          <p:cNvPr id="4" name="TextBox 3"/>
          <p:cNvSpPr txBox="1"/>
          <p:nvPr/>
        </p:nvSpPr>
        <p:spPr>
          <a:xfrm>
            <a:off x="465886" y="5143164"/>
            <a:ext cx="11049000" cy="1569660"/>
          </a:xfrm>
          <a:prstGeom prst="rect">
            <a:avLst/>
          </a:prstGeom>
          <a:noFill/>
        </p:spPr>
        <p:txBody>
          <a:bodyPr wrap="square" rtlCol="0">
            <a:spAutoFit/>
          </a:bodyPr>
          <a:lstStyle/>
          <a:p>
            <a:pPr marL="342900" lvl="0" indent="-342900">
              <a:buFont typeface="Arial" panose="020B0604020202020204" pitchFamily="34" charset="0"/>
              <a:buChar char="•"/>
            </a:pPr>
            <a:r>
              <a:rPr lang="en-US" sz="2400" dirty="0"/>
              <a:t>Static fields that are neither constants nor read-only are not thread-safe. </a:t>
            </a:r>
          </a:p>
          <a:p>
            <a:pPr marL="342900" lvl="0" indent="-342900">
              <a:buFont typeface="Arial" panose="020B0604020202020204" pitchFamily="34" charset="0"/>
              <a:buChar char="•"/>
            </a:pPr>
            <a:r>
              <a:rPr lang="en-US" sz="2400" dirty="0"/>
              <a:t>Static fields are best used to store data that does not change. </a:t>
            </a:r>
          </a:p>
          <a:p>
            <a:pPr marL="342900" lvl="0" indent="-342900">
              <a:buFont typeface="Arial" panose="020B0604020202020204" pitchFamily="34" charset="0"/>
              <a:buChar char="•"/>
            </a:pPr>
            <a:r>
              <a:rPr lang="en-US" sz="2400" dirty="0"/>
              <a:t>Make the public static fields into properties, </a:t>
            </a:r>
            <a:r>
              <a:rPr lang="en-US" sz="2400" b="1" dirty="0"/>
              <a:t>OR</a:t>
            </a:r>
            <a:r>
              <a:rPr lang="en-US" sz="2400" dirty="0"/>
              <a:t> declare them constant or read-only.</a:t>
            </a:r>
            <a:endParaRPr lang="en-US" sz="2400" b="1" dirty="0"/>
          </a:p>
        </p:txBody>
      </p:sp>
      <p:sp>
        <p:nvSpPr>
          <p:cNvPr id="5" name="Content Placeholder 2"/>
          <p:cNvSpPr txBox="1">
            <a:spLocks/>
          </p:cNvSpPr>
          <p:nvPr/>
        </p:nvSpPr>
        <p:spPr>
          <a:xfrm>
            <a:off x="366694" y="936970"/>
            <a:ext cx="11247383" cy="4023317"/>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400" b="1" dirty="0">
                <a:latin typeface="Consolas" panose="020B0609020204030204" pitchFamily="49" charset="0"/>
              </a:rPr>
              <a:t>public class </a:t>
            </a:r>
            <a:r>
              <a:rPr lang="en-US" sz="2400" b="1" dirty="0" err="1">
                <a:latin typeface="Consolas" panose="020B0609020204030204" pitchFamily="49" charset="0"/>
              </a:rPr>
              <a:t>ApplicationVersion</a:t>
            </a:r>
            <a:endParaRPr lang="en-US" sz="2400" b="1" dirty="0">
              <a:latin typeface="Consolas" panose="020B0609020204030204" pitchFamily="49" charset="0"/>
            </a:endParaRPr>
          </a:p>
          <a:p>
            <a:pPr marL="0" indent="0">
              <a:spcBef>
                <a:spcPts val="200"/>
              </a:spcBef>
              <a:buNone/>
            </a:pPr>
            <a:r>
              <a:rPr lang="en-US" sz="2400" b="1" dirty="0">
                <a:latin typeface="Consolas" panose="020B0609020204030204" pitchFamily="49" charset="0"/>
              </a:rPr>
              <a:t>{        </a:t>
            </a:r>
          </a:p>
          <a:p>
            <a:pPr marL="0" indent="0">
              <a:spcBef>
                <a:spcPts val="200"/>
              </a:spcBef>
              <a:buNone/>
            </a:pPr>
            <a:r>
              <a:rPr lang="en-US" sz="2400" b="1" dirty="0">
                <a:latin typeface="Consolas" panose="020B0609020204030204" pitchFamily="49" charset="0"/>
              </a:rPr>
              <a:t>    public static string </a:t>
            </a:r>
            <a:r>
              <a:rPr lang="en-US" sz="2400" b="1" dirty="0" err="1">
                <a:latin typeface="Consolas" panose="020B0609020204030204" pitchFamily="49" charset="0"/>
              </a:rPr>
              <a:t>applicationVersion</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a:t>
            </a:r>
          </a:p>
          <a:p>
            <a:pPr marL="0" indent="0">
              <a:spcBef>
                <a:spcPts val="200"/>
              </a:spcBef>
              <a:buNone/>
            </a:pPr>
            <a:r>
              <a:rPr lang="en-US" sz="2400" b="1" dirty="0">
                <a:latin typeface="Consolas" panose="020B0609020204030204" pitchFamily="49" charset="0"/>
              </a:rPr>
              <a:t>public class </a:t>
            </a:r>
            <a:r>
              <a:rPr lang="en-US" sz="2400" b="1" dirty="0" err="1">
                <a:latin typeface="Consolas" panose="020B0609020204030204" pitchFamily="49" charset="0"/>
              </a:rPr>
              <a:t>SystemConfigController</a:t>
            </a:r>
            <a:r>
              <a:rPr lang="en-US" sz="2400" b="1" dirty="0">
                <a:latin typeface="Consolas" panose="020B0609020204030204" pitchFamily="49" charset="0"/>
              </a:rPr>
              <a:t> : </a:t>
            </a:r>
            <a:r>
              <a:rPr lang="en-US" sz="2400" b="1" dirty="0" err="1">
                <a:latin typeface="Consolas" panose="020B0609020204030204" pitchFamily="49" charset="0"/>
              </a:rPr>
              <a:t>BaseController</a:t>
            </a:r>
            <a:endParaRPr lang="en-US" sz="2400" b="1" dirty="0">
              <a:latin typeface="Consolas" panose="020B0609020204030204" pitchFamily="49" charset="0"/>
            </a:endParaRP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static Dictionary&lt;</a:t>
            </a:r>
            <a:r>
              <a:rPr lang="en-US" sz="2400" b="1" dirty="0" err="1">
                <a:latin typeface="Consolas" panose="020B0609020204030204" pitchFamily="49" charset="0"/>
              </a:rPr>
              <a:t>int</a:t>
            </a:r>
            <a:r>
              <a:rPr lang="en-US" sz="2400" b="1" dirty="0">
                <a:latin typeface="Consolas" panose="020B0609020204030204" pitchFamily="49" charset="0"/>
              </a:rPr>
              <a:t>, string&gt; </a:t>
            </a:r>
            <a:r>
              <a:rPr lang="en-US" sz="2400" b="1" dirty="0" err="1">
                <a:latin typeface="Consolas" panose="020B0609020204030204" pitchFamily="49" charset="0"/>
              </a:rPr>
              <a:t>commModels</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a:t>
            </a:r>
          </a:p>
        </p:txBody>
      </p:sp>
      <p:sp>
        <p:nvSpPr>
          <p:cNvPr id="6" name="Rectangle 5"/>
          <p:cNvSpPr/>
          <p:nvPr/>
        </p:nvSpPr>
        <p:spPr>
          <a:xfrm>
            <a:off x="8687090" y="6625193"/>
            <a:ext cx="3730508" cy="369332"/>
          </a:xfrm>
          <a:prstGeom prst="rect">
            <a:avLst/>
          </a:prstGeom>
        </p:spPr>
        <p:txBody>
          <a:bodyPr wrap="none">
            <a:spAutoFit/>
          </a:bodyPr>
          <a:lstStyle/>
          <a:p>
            <a:r>
              <a:rPr lang="en-US" b="1" dirty="0">
                <a:latin typeface="Consolas" panose="020B0609020204030204" pitchFamily="49" charset="0"/>
              </a:rPr>
              <a:t>Web &gt; </a:t>
            </a:r>
            <a:r>
              <a:rPr lang="en-US" b="1" dirty="0" err="1">
                <a:latin typeface="Consolas" panose="020B0609020204030204" pitchFamily="49" charset="0"/>
              </a:rPr>
              <a:t>JobSchedulingHelper.cs</a:t>
            </a:r>
            <a:endParaRPr lang="en-US" dirty="0"/>
          </a:p>
        </p:txBody>
      </p:sp>
    </p:spTree>
    <p:extLst>
      <p:ext uri="{BB962C8B-B14F-4D97-AF65-F5344CB8AC3E}">
        <p14:creationId xmlns:p14="http://schemas.microsoft.com/office/powerpoint/2010/main" val="4274608002"/>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Content Placeholder 2"/>
          <p:cNvSpPr txBox="1">
            <a:spLocks/>
          </p:cNvSpPr>
          <p:nvPr/>
        </p:nvSpPr>
        <p:spPr>
          <a:xfrm>
            <a:off x="457580" y="1251314"/>
            <a:ext cx="11247383" cy="2189143"/>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400" b="1" dirty="0">
                <a:latin typeface="Consolas" panose="020B0609020204030204" pitchFamily="49" charset="0"/>
              </a:rPr>
              <a:t>public </a:t>
            </a:r>
            <a:r>
              <a:rPr lang="en-US" sz="2400" b="1" dirty="0" err="1">
                <a:latin typeface="Consolas" panose="020B0609020204030204" pitchFamily="49" charset="0"/>
              </a:rPr>
              <a:t>ScheduleApproxStartTime</a:t>
            </a:r>
            <a:r>
              <a:rPr lang="en-US" sz="2400" b="1" dirty="0">
                <a:latin typeface="Consolas" panose="020B0609020204030204" pitchFamily="49" charset="0"/>
              </a:rPr>
              <a:t> </a:t>
            </a:r>
            <a:r>
              <a:rPr lang="en-US" sz="2400" b="1" dirty="0" err="1">
                <a:latin typeface="Consolas" panose="020B0609020204030204" pitchFamily="49" charset="0"/>
              </a:rPr>
              <a:t>ScheduleJob</a:t>
            </a:r>
            <a:r>
              <a:rPr lang="en-US" sz="2400" b="1" dirty="0">
                <a:latin typeface="Consolas" panose="020B0609020204030204" pitchFamily="49" charset="0"/>
              </a:rPr>
              <a:t>(</a:t>
            </a:r>
            <a:r>
              <a:rPr lang="en-US" sz="2400" b="1" dirty="0" err="1">
                <a:latin typeface="Consolas" panose="020B0609020204030204" pitchFamily="49" charset="0"/>
              </a:rPr>
              <a:t>JobScheduleEntity</a:t>
            </a:r>
            <a:r>
              <a:rPr lang="en-US" sz="2400" b="1" dirty="0">
                <a:latin typeface="Consolas" panose="020B0609020204030204" pitchFamily="49" charset="0"/>
              </a:rPr>
              <a:t> </a:t>
            </a:r>
            <a:r>
              <a:rPr lang="en-US" sz="2400" b="1" dirty="0" err="1">
                <a:latin typeface="Consolas" panose="020B0609020204030204" pitchFamily="49" charset="0"/>
              </a:rPr>
              <a:t>jobScheduleEntity</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a:t>
            </a:r>
            <a:r>
              <a:rPr lang="en-US" sz="2400" b="1" dirty="0" err="1">
                <a:latin typeface="Consolas" panose="020B0609020204030204" pitchFamily="49" charset="0"/>
              </a:rPr>
              <a:t>int</a:t>
            </a:r>
            <a:r>
              <a:rPr lang="en-US" sz="2400" b="1" dirty="0">
                <a:latin typeface="Consolas" panose="020B0609020204030204" pitchFamily="49" charset="0"/>
              </a:rPr>
              <a:t> </a:t>
            </a:r>
            <a:r>
              <a:rPr lang="en-US" sz="2400" b="1" dirty="0" err="1">
                <a:latin typeface="Consolas" panose="020B0609020204030204" pitchFamily="49" charset="0"/>
              </a:rPr>
              <a:t>rc</a:t>
            </a:r>
            <a:r>
              <a:rPr lang="en-US" sz="2400" b="1" dirty="0">
                <a:latin typeface="Consolas" panose="020B0609020204030204" pitchFamily="49" charset="0"/>
              </a:rPr>
              <a:t> = 0;</a:t>
            </a:r>
          </a:p>
          <a:p>
            <a:pPr marL="0" indent="0">
              <a:spcBef>
                <a:spcPts val="200"/>
              </a:spcBef>
              <a:buNone/>
            </a:pPr>
            <a:r>
              <a:rPr lang="en-US" sz="2400" b="1" dirty="0">
                <a:latin typeface="Consolas" panose="020B0609020204030204" pitchFamily="49" charset="0"/>
              </a:rPr>
              <a:t>    </a:t>
            </a:r>
            <a:r>
              <a:rPr lang="en-US" sz="2400" b="1" dirty="0" err="1">
                <a:latin typeface="Consolas" panose="020B0609020204030204" pitchFamily="49" charset="0"/>
              </a:rPr>
              <a:t>DateTime</a:t>
            </a:r>
            <a:r>
              <a:rPr lang="en-US" sz="2400" b="1" dirty="0">
                <a:latin typeface="Consolas" panose="020B0609020204030204" pitchFamily="49" charset="0"/>
              </a:rPr>
              <a:t> </a:t>
            </a:r>
            <a:r>
              <a:rPr lang="en-US" sz="2400" b="1" dirty="0" err="1">
                <a:latin typeface="Consolas" panose="020B0609020204030204" pitchFamily="49" charset="0"/>
              </a:rPr>
              <a:t>schtime</a:t>
            </a:r>
            <a:r>
              <a:rPr lang="en-US" sz="2400" b="1" dirty="0">
                <a:latin typeface="Consolas" panose="020B0609020204030204" pitchFamily="49" charset="0"/>
              </a:rPr>
              <a:t> = </a:t>
            </a:r>
            <a:r>
              <a:rPr lang="en-US" sz="2400" b="1" dirty="0" err="1">
                <a:latin typeface="Consolas" panose="020B0609020204030204" pitchFamily="49" charset="0"/>
              </a:rPr>
              <a:t>DateTime.Now</a:t>
            </a:r>
            <a:r>
              <a:rPr lang="en-US" sz="2400" b="1" dirty="0">
                <a:latin typeface="Consolas" panose="020B0609020204030204" pitchFamily="49" charset="0"/>
              </a:rPr>
              <a:t>;</a:t>
            </a:r>
          </a:p>
        </p:txBody>
      </p:sp>
    </p:spTree>
    <p:extLst>
      <p:ext uri="{BB962C8B-B14F-4D97-AF65-F5344CB8AC3E}">
        <p14:creationId xmlns:p14="http://schemas.microsoft.com/office/powerpoint/2010/main" val="1981693967"/>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t>DateTime.UtcNow</a:t>
            </a:r>
            <a:r>
              <a:rPr lang="en-US" sz="3200" dirty="0"/>
              <a:t> instead of </a:t>
            </a:r>
            <a:r>
              <a:rPr lang="en-US" sz="3200" dirty="0" err="1"/>
              <a:t>DateTime.Now</a:t>
            </a:r>
            <a:endParaRPr lang="en-US" sz="3200" dirty="0"/>
          </a:p>
        </p:txBody>
      </p:sp>
      <p:sp>
        <p:nvSpPr>
          <p:cNvPr id="4" name="TextBox 3"/>
          <p:cNvSpPr txBox="1"/>
          <p:nvPr/>
        </p:nvSpPr>
        <p:spPr>
          <a:xfrm>
            <a:off x="793735" y="3588701"/>
            <a:ext cx="11049000" cy="1446550"/>
          </a:xfrm>
          <a:prstGeom prst="rect">
            <a:avLst/>
          </a:prstGeom>
          <a:noFill/>
        </p:spPr>
        <p:txBody>
          <a:bodyPr wrap="square" rtlCol="0">
            <a:spAutoFit/>
          </a:bodyPr>
          <a:lstStyle/>
          <a:p>
            <a:pPr marL="342900" lvl="0" indent="-342900">
              <a:buFont typeface="Arial" panose="020B0604020202020204" pitchFamily="34" charset="0"/>
              <a:buChar char="•"/>
            </a:pPr>
            <a:r>
              <a:rPr lang="en-US" sz="2000" dirty="0" err="1"/>
              <a:t>DateTime.Now</a:t>
            </a:r>
            <a:r>
              <a:rPr lang="en-US" sz="2000" dirty="0"/>
              <a:t> is in current machine time zone.</a:t>
            </a:r>
          </a:p>
          <a:p>
            <a:pPr marL="342900" lvl="0" indent="-342900">
              <a:buFont typeface="Arial" panose="020B0604020202020204" pitchFamily="34" charset="0"/>
              <a:buChar char="•"/>
            </a:pPr>
            <a:r>
              <a:rPr lang="en-US" sz="2000" dirty="0"/>
              <a:t>Especially relevant in web server scenarios</a:t>
            </a:r>
          </a:p>
          <a:p>
            <a:pPr marL="342900" lvl="0" indent="-342900">
              <a:buFont typeface="Arial" panose="020B0604020202020204" pitchFamily="34" charset="0"/>
              <a:buChar char="•"/>
            </a:pPr>
            <a:r>
              <a:rPr lang="en-US" sz="2000" dirty="0"/>
              <a:t>May not account for daylight savings time – introducing hard to detect time bug</a:t>
            </a:r>
          </a:p>
          <a:p>
            <a:pPr marL="342900" lvl="0" indent="-342900">
              <a:buFont typeface="Arial" panose="020B0604020202020204" pitchFamily="34" charset="0"/>
              <a:buChar char="•"/>
            </a:pPr>
            <a:endParaRPr lang="en-US" sz="2800" dirty="0"/>
          </a:p>
        </p:txBody>
      </p:sp>
      <p:sp>
        <p:nvSpPr>
          <p:cNvPr id="5" name="Content Placeholder 2"/>
          <p:cNvSpPr txBox="1">
            <a:spLocks/>
          </p:cNvSpPr>
          <p:nvPr/>
        </p:nvSpPr>
        <p:spPr>
          <a:xfrm>
            <a:off x="587050" y="1028409"/>
            <a:ext cx="11247383" cy="2189143"/>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400" b="1" dirty="0">
                <a:latin typeface="Consolas" panose="020B0609020204030204" pitchFamily="49" charset="0"/>
              </a:rPr>
              <a:t>public </a:t>
            </a:r>
            <a:r>
              <a:rPr lang="en-US" sz="2400" b="1" dirty="0" err="1">
                <a:latin typeface="Consolas" panose="020B0609020204030204" pitchFamily="49" charset="0"/>
              </a:rPr>
              <a:t>ScheduleApproxStartTime</a:t>
            </a:r>
            <a:r>
              <a:rPr lang="en-US" sz="2400" b="1" dirty="0">
                <a:latin typeface="Consolas" panose="020B0609020204030204" pitchFamily="49" charset="0"/>
              </a:rPr>
              <a:t> </a:t>
            </a:r>
            <a:r>
              <a:rPr lang="en-US" sz="2400" b="1" dirty="0" err="1">
                <a:latin typeface="Consolas" panose="020B0609020204030204" pitchFamily="49" charset="0"/>
              </a:rPr>
              <a:t>ScheduleJob</a:t>
            </a:r>
            <a:r>
              <a:rPr lang="en-US" sz="2400" b="1" dirty="0">
                <a:latin typeface="Consolas" panose="020B0609020204030204" pitchFamily="49" charset="0"/>
              </a:rPr>
              <a:t>(</a:t>
            </a:r>
            <a:r>
              <a:rPr lang="en-US" sz="2400" b="1" dirty="0" err="1">
                <a:latin typeface="Consolas" panose="020B0609020204030204" pitchFamily="49" charset="0"/>
              </a:rPr>
              <a:t>JobScheduleEntity</a:t>
            </a:r>
            <a:r>
              <a:rPr lang="en-US" sz="2400" b="1" dirty="0">
                <a:latin typeface="Consolas" panose="020B0609020204030204" pitchFamily="49" charset="0"/>
              </a:rPr>
              <a:t> </a:t>
            </a:r>
            <a:r>
              <a:rPr lang="en-US" sz="2400" b="1" dirty="0" err="1">
                <a:latin typeface="Consolas" panose="020B0609020204030204" pitchFamily="49" charset="0"/>
              </a:rPr>
              <a:t>jobScheduleEntity</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a:t>
            </a:r>
            <a:r>
              <a:rPr lang="en-US" sz="2400" b="1" dirty="0" err="1">
                <a:latin typeface="Consolas" panose="020B0609020204030204" pitchFamily="49" charset="0"/>
              </a:rPr>
              <a:t>int</a:t>
            </a:r>
            <a:r>
              <a:rPr lang="en-US" sz="2400" b="1" dirty="0">
                <a:latin typeface="Consolas" panose="020B0609020204030204" pitchFamily="49" charset="0"/>
              </a:rPr>
              <a:t> </a:t>
            </a:r>
            <a:r>
              <a:rPr lang="en-US" sz="2400" b="1" dirty="0" err="1">
                <a:latin typeface="Consolas" panose="020B0609020204030204" pitchFamily="49" charset="0"/>
              </a:rPr>
              <a:t>rc</a:t>
            </a:r>
            <a:r>
              <a:rPr lang="en-US" sz="2400" b="1" dirty="0">
                <a:latin typeface="Consolas" panose="020B0609020204030204" pitchFamily="49" charset="0"/>
              </a:rPr>
              <a:t> = 0;</a:t>
            </a:r>
          </a:p>
          <a:p>
            <a:pPr marL="0" indent="0">
              <a:spcBef>
                <a:spcPts val="200"/>
              </a:spcBef>
              <a:buNone/>
            </a:pPr>
            <a:r>
              <a:rPr lang="en-US" sz="2400" b="1" dirty="0">
                <a:latin typeface="Consolas" panose="020B0609020204030204" pitchFamily="49" charset="0"/>
              </a:rPr>
              <a:t>    </a:t>
            </a:r>
            <a:r>
              <a:rPr lang="en-US" sz="2400" b="1" dirty="0" err="1">
                <a:latin typeface="Consolas" panose="020B0609020204030204" pitchFamily="49" charset="0"/>
              </a:rPr>
              <a:t>DateTime</a:t>
            </a:r>
            <a:r>
              <a:rPr lang="en-US" sz="2400" b="1" dirty="0">
                <a:latin typeface="Consolas" panose="020B0609020204030204" pitchFamily="49" charset="0"/>
              </a:rPr>
              <a:t> </a:t>
            </a:r>
            <a:r>
              <a:rPr lang="en-US" sz="2400" b="1" dirty="0" err="1">
                <a:latin typeface="Consolas" panose="020B0609020204030204" pitchFamily="49" charset="0"/>
              </a:rPr>
              <a:t>schtime</a:t>
            </a:r>
            <a:r>
              <a:rPr lang="en-US" sz="2400" b="1" dirty="0">
                <a:latin typeface="Consolas" panose="020B0609020204030204" pitchFamily="49" charset="0"/>
              </a:rPr>
              <a:t> = </a:t>
            </a:r>
            <a:r>
              <a:rPr lang="en-US" sz="2400" b="1" dirty="0" err="1">
                <a:latin typeface="Consolas" panose="020B0609020204030204" pitchFamily="49" charset="0"/>
              </a:rPr>
              <a:t>DateTime.Now</a:t>
            </a:r>
            <a:r>
              <a:rPr lang="en-US" sz="2400" b="1" dirty="0">
                <a:latin typeface="Consolas" panose="020B0609020204030204" pitchFamily="49" charset="0"/>
              </a:rPr>
              <a:t>;</a:t>
            </a:r>
          </a:p>
        </p:txBody>
      </p:sp>
    </p:spTree>
    <p:extLst>
      <p:ext uri="{BB962C8B-B14F-4D97-AF65-F5344CB8AC3E}">
        <p14:creationId xmlns:p14="http://schemas.microsoft.com/office/powerpoint/2010/main" val="234180524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5"/>
          <p:cNvSpPr>
            <a:spLocks noEditPoints="1"/>
          </p:cNvSpPr>
          <p:nvPr/>
        </p:nvSpPr>
        <p:spPr bwMode="auto">
          <a:xfrm>
            <a:off x="908051" y="4204005"/>
            <a:ext cx="809625" cy="131762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Title 3"/>
          <p:cNvSpPr txBox="1">
            <a:spLocks/>
          </p:cNvSpPr>
          <p:nvPr/>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1500" dirty="0"/>
              <a:t>Q&amp;A</a:t>
            </a:r>
          </a:p>
        </p:txBody>
      </p:sp>
      <p:sp>
        <p:nvSpPr>
          <p:cNvPr id="2" name="TextBox 1"/>
          <p:cNvSpPr txBox="1"/>
          <p:nvPr/>
        </p:nvSpPr>
        <p:spPr>
          <a:xfrm>
            <a:off x="3109311" y="6240432"/>
            <a:ext cx="996685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Code snippets at  https://github.com/jhealy/RoslynAnalyzerProofs</a:t>
            </a:r>
          </a:p>
        </p:txBody>
      </p:sp>
    </p:spTree>
    <p:extLst>
      <p:ext uri="{BB962C8B-B14F-4D97-AF65-F5344CB8AC3E}">
        <p14:creationId xmlns:p14="http://schemas.microsoft.com/office/powerpoint/2010/main" val="32078091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738664"/>
          </a:xfrm>
        </p:spPr>
        <p:txBody>
          <a:bodyPr/>
          <a:lstStyle/>
          <a:p>
            <a:pPr lvl="0"/>
            <a:r>
              <a:rPr lang="en-US" dirty="0"/>
              <a:t>Reproduced 3 times.  Not trivial client custom logic</a:t>
            </a:r>
          </a:p>
        </p:txBody>
      </p:sp>
      <p:sp>
        <p:nvSpPr>
          <p:cNvPr id="2" name="Title 1"/>
          <p:cNvSpPr>
            <a:spLocks noGrp="1"/>
          </p:cNvSpPr>
          <p:nvPr>
            <p:ph type="title"/>
          </p:nvPr>
        </p:nvSpPr>
        <p:spPr/>
        <p:txBody>
          <a:bodyPr/>
          <a:lstStyle/>
          <a:p>
            <a:r>
              <a:rPr lang="en-US" dirty="0" err="1"/>
              <a:t>ValidateEmail</a:t>
            </a:r>
            <a:r>
              <a:rPr lang="en-US" dirty="0"/>
              <a:t> </a:t>
            </a:r>
            <a:r>
              <a:rPr lang="en-US" dirty="0" err="1"/>
              <a:t>RegEx</a:t>
            </a:r>
            <a:endParaRPr lang="en-US" dirty="0"/>
          </a:p>
        </p:txBody>
      </p:sp>
      <p:sp>
        <p:nvSpPr>
          <p:cNvPr id="4" name="TextBox 3"/>
          <p:cNvSpPr txBox="1"/>
          <p:nvPr/>
        </p:nvSpPr>
        <p:spPr>
          <a:xfrm>
            <a:off x="823336" y="1951514"/>
            <a:ext cx="10925831" cy="7478970"/>
          </a:xfrm>
          <a:prstGeom prst="rect">
            <a:avLst/>
          </a:prstGeom>
          <a:solidFill>
            <a:schemeClr val="bg1"/>
          </a:solidFill>
          <a:ln w="25400">
            <a:solidFill>
              <a:schemeClr val="tx1"/>
            </a:solidFill>
          </a:ln>
        </p:spPr>
        <p:txBody>
          <a:bodyPr wrap="square" rtlCol="0">
            <a:spAutoFit/>
          </a:bodyPr>
          <a:lstStyle/>
          <a:p>
            <a:r>
              <a:rPr lang="en-US" sz="1600" b="1" dirty="0">
                <a:latin typeface="Consolas" panose="020B0609020204030204" pitchFamily="49" charset="0"/>
              </a:rPr>
              <a:t>bool </a:t>
            </a:r>
            <a:r>
              <a:rPr lang="en-US" sz="1600" b="1" dirty="0" err="1">
                <a:latin typeface="Consolas" panose="020B0609020204030204" pitchFamily="49" charset="0"/>
              </a:rPr>
              <a:t>retVal</a:t>
            </a:r>
            <a:r>
              <a:rPr lang="en-US" sz="1600" b="1" dirty="0">
                <a:latin typeface="Consolas" panose="020B0609020204030204" pitchFamily="49" charset="0"/>
              </a:rPr>
              <a:t> = false;</a:t>
            </a:r>
          </a:p>
          <a:p>
            <a:r>
              <a:rPr lang="en-US" sz="1600" b="1" dirty="0">
                <a:latin typeface="Consolas" panose="020B0609020204030204" pitchFamily="49" charset="0"/>
              </a:rPr>
              <a:t>// regex source msdn.microsoft.com/</a:t>
            </a:r>
            <a:r>
              <a:rPr lang="en-US" sz="1600" b="1" dirty="0" err="1">
                <a:latin typeface="Consolas" panose="020B0609020204030204" pitchFamily="49" charset="0"/>
              </a:rPr>
              <a:t>en</a:t>
            </a:r>
            <a:r>
              <a:rPr lang="en-US" sz="1600" b="1" dirty="0">
                <a:latin typeface="Consolas" panose="020B0609020204030204" pitchFamily="49" charset="0"/>
              </a:rPr>
              <a:t>-us/library/01escwtf.aspx</a:t>
            </a:r>
          </a:p>
          <a:p>
            <a:r>
              <a:rPr lang="en-US" sz="1600" b="1" dirty="0">
                <a:latin typeface="Consolas" panose="020B0609020204030204" pitchFamily="49" charset="0"/>
              </a:rPr>
              <a:t>// updated regex per RFC 2822 to include "/" and "_" </a:t>
            </a:r>
          </a:p>
          <a:p>
            <a:r>
              <a:rPr lang="en-US" sz="1600" b="1" dirty="0">
                <a:latin typeface="Consolas" panose="020B0609020204030204" pitchFamily="49" charset="0"/>
              </a:rPr>
              <a:t>// exclude "&amp;" to prevent appending of "amp" from flash, "&amp;" is part of RFC 2822 </a:t>
            </a:r>
          </a:p>
          <a:p>
            <a:r>
              <a:rPr lang="en-US" sz="1600" b="1" dirty="0">
                <a:latin typeface="Consolas" panose="020B0609020204030204" pitchFamily="49" charset="0"/>
              </a:rPr>
              <a:t>// special characters currently allowed . @ ! # $ % ' * + - / = ? ^ _ ` { | } ~ </a:t>
            </a:r>
          </a:p>
          <a:p>
            <a:endParaRPr lang="en-US" sz="1600" b="1" dirty="0">
              <a:latin typeface="Consolas" panose="020B0609020204030204" pitchFamily="49" charset="0"/>
            </a:endParaRPr>
          </a:p>
          <a:p>
            <a:r>
              <a:rPr lang="en-US" sz="1600" b="1" dirty="0">
                <a:latin typeface="Consolas" panose="020B0609020204030204" pitchFamily="49" charset="0"/>
              </a:rPr>
              <a:t>string expr = @"^(?("")("".+?""@)|(([0-9a-zA-Z-!#\$%/_'\*\+/=\?\^`\{\}\|~]((\.(?!\.))" +</a:t>
            </a:r>
          </a:p>
          <a:p>
            <a:r>
              <a:rPr lang="en-US" sz="1600" b="1" dirty="0">
                <a:latin typeface="Consolas" panose="020B0609020204030204" pitchFamily="49" charset="0"/>
              </a:rPr>
              <a:t>                @"|[-!#\$%/_'\*\+/=\?\^`\{\}\|~\w])*)(?&lt;=[0-9a-zA-Z-!#\$%/_'\*\+/=\?\^`\{\}\|~])@))" +</a:t>
            </a:r>
          </a:p>
          <a:p>
            <a:r>
              <a:rPr lang="en-US" sz="1600" b="1" dirty="0">
                <a:latin typeface="Consolas" panose="020B0609020204030204" pitchFamily="49" charset="0"/>
              </a:rPr>
              <a:t>                @"(?(\[)(\[(\d{1,3}\.){3}\d{1,3}\])|(([0-9a-zA-Z][-\w]*[0-9a-zA-Z]*\.)+[a-</a:t>
            </a:r>
            <a:r>
              <a:rPr lang="en-US" sz="1600" b="1" dirty="0" err="1">
                <a:latin typeface="Consolas" panose="020B0609020204030204" pitchFamily="49" charset="0"/>
              </a:rPr>
              <a:t>zA</a:t>
            </a:r>
            <a:r>
              <a:rPr lang="en-US" sz="1600" b="1" dirty="0">
                <a:latin typeface="Consolas" panose="020B0609020204030204" pitchFamily="49" charset="0"/>
              </a:rPr>
              <a:t>-Z]{2,6}))$";</a:t>
            </a:r>
          </a:p>
          <a:p>
            <a:endParaRPr lang="en-US" sz="1600" b="1" dirty="0">
              <a:latin typeface="Consolas" panose="020B0609020204030204" pitchFamily="49" charset="0"/>
            </a:endParaRPr>
          </a:p>
          <a:p>
            <a:r>
              <a:rPr lang="en-US" sz="1600" b="1" dirty="0">
                <a:latin typeface="Consolas" panose="020B0609020204030204" pitchFamily="49" charset="0"/>
              </a:rPr>
              <a:t>Regex </a:t>
            </a:r>
            <a:r>
              <a:rPr lang="en-US" sz="1600" b="1" dirty="0" err="1">
                <a:latin typeface="Consolas" panose="020B0609020204030204" pitchFamily="49" charset="0"/>
              </a:rPr>
              <a:t>emailExpr</a:t>
            </a:r>
            <a:r>
              <a:rPr lang="en-US" sz="1600" b="1" dirty="0">
                <a:latin typeface="Consolas" panose="020B0609020204030204" pitchFamily="49" charset="0"/>
              </a:rPr>
              <a:t> = new Regex(expr);</a:t>
            </a:r>
          </a:p>
          <a:p>
            <a:endParaRPr lang="en-US" sz="1600" b="1" dirty="0">
              <a:latin typeface="Consolas" panose="020B0609020204030204" pitchFamily="49" charset="0"/>
            </a:endParaRPr>
          </a:p>
          <a:p>
            <a:r>
              <a:rPr lang="en-US" sz="1600" b="1" dirty="0">
                <a:latin typeface="Consolas" panose="020B0609020204030204" pitchFamily="49" charset="0"/>
              </a:rPr>
              <a:t>string expr1 = @"^.{6,255}$";</a:t>
            </a:r>
          </a:p>
          <a:p>
            <a:r>
              <a:rPr lang="en-US" sz="1600" b="1" dirty="0">
                <a:latin typeface="Consolas" panose="020B0609020204030204" pitchFamily="49" charset="0"/>
              </a:rPr>
              <a:t>Regex emailExpr1 = new Regex(expr1);</a:t>
            </a:r>
          </a:p>
          <a:p>
            <a:endParaRPr lang="en-US" sz="1600" b="1" dirty="0">
              <a:latin typeface="Consolas" panose="020B0609020204030204" pitchFamily="49" charset="0"/>
            </a:endParaRPr>
          </a:p>
          <a:p>
            <a:r>
              <a:rPr lang="en-US" sz="1600" b="1" dirty="0">
                <a:latin typeface="Consolas" panose="020B0609020204030204" pitchFamily="49" charset="0"/>
              </a:rPr>
              <a:t>if (!</a:t>
            </a:r>
            <a:r>
              <a:rPr lang="en-US" sz="1600" b="1" dirty="0" err="1">
                <a:latin typeface="Consolas" panose="020B0609020204030204" pitchFamily="49" charset="0"/>
              </a:rPr>
              <a:t>String.IsNullOrEmpty</a:t>
            </a:r>
            <a:r>
              <a:rPr lang="en-US" sz="1600" b="1" dirty="0">
                <a:latin typeface="Consolas" panose="020B0609020204030204" pitchFamily="49" charset="0"/>
              </a:rPr>
              <a:t>(</a:t>
            </a:r>
            <a:r>
              <a:rPr lang="en-US" sz="1600" b="1" dirty="0" err="1">
                <a:latin typeface="Consolas" panose="020B0609020204030204" pitchFamily="49" charset="0"/>
              </a:rPr>
              <a:t>email.Trim</a:t>
            </a:r>
            <a:r>
              <a:rPr lang="en-US" sz="1600" b="1" dirty="0">
                <a:latin typeface="Consolas" panose="020B0609020204030204" pitchFamily="49" charset="0"/>
              </a:rPr>
              <a:t>()))</a:t>
            </a:r>
          </a:p>
          <a:p>
            <a:r>
              <a:rPr lang="en-US" sz="1600" b="1" dirty="0">
                <a:latin typeface="Consolas" panose="020B0609020204030204" pitchFamily="49" charset="0"/>
              </a:rPr>
              <a:t>{</a:t>
            </a:r>
          </a:p>
          <a:p>
            <a:r>
              <a:rPr lang="en-US" sz="1600" b="1" dirty="0">
                <a:latin typeface="Consolas" panose="020B0609020204030204" pitchFamily="49" charset="0"/>
              </a:rPr>
              <a:t>    //</a:t>
            </a:r>
            <a:r>
              <a:rPr lang="en-US" sz="1600" b="1" dirty="0" err="1">
                <a:latin typeface="Consolas" panose="020B0609020204030204" pitchFamily="49" charset="0"/>
              </a:rPr>
              <a:t>EmailAddress</a:t>
            </a:r>
            <a:r>
              <a:rPr lang="en-US" sz="1600" b="1" dirty="0">
                <a:latin typeface="Consolas" panose="020B0609020204030204" pitchFamily="49" charset="0"/>
              </a:rPr>
              <a:t> validation </a:t>
            </a:r>
          </a:p>
          <a:p>
            <a:r>
              <a:rPr lang="en-US" sz="1600" b="1" dirty="0">
                <a:latin typeface="Consolas" panose="020B0609020204030204" pitchFamily="49" charset="0"/>
              </a:rPr>
              <a:t>    if (</a:t>
            </a:r>
            <a:r>
              <a:rPr lang="en-US" sz="1600" b="1" dirty="0" err="1">
                <a:latin typeface="Consolas" panose="020B0609020204030204" pitchFamily="49" charset="0"/>
              </a:rPr>
              <a:t>emailExpr.IsMatch</a:t>
            </a:r>
            <a:r>
              <a:rPr lang="en-US" sz="1600" b="1" dirty="0">
                <a:latin typeface="Consolas" panose="020B0609020204030204" pitchFamily="49" charset="0"/>
              </a:rPr>
              <a:t>(</a:t>
            </a:r>
            <a:r>
              <a:rPr lang="en-US" sz="1600" b="1" dirty="0" err="1">
                <a:latin typeface="Consolas" panose="020B0609020204030204" pitchFamily="49" charset="0"/>
              </a:rPr>
              <a:t>email.Trim</a:t>
            </a:r>
            <a:r>
              <a:rPr lang="en-US" sz="1600" b="1" dirty="0">
                <a:latin typeface="Consolas" panose="020B0609020204030204" pitchFamily="49" charset="0"/>
              </a:rPr>
              <a:t>()) &amp;&amp; emailExpr1.IsMatch(</a:t>
            </a:r>
            <a:r>
              <a:rPr lang="en-US" sz="1600" b="1" dirty="0" err="1">
                <a:latin typeface="Consolas" panose="020B0609020204030204" pitchFamily="49" charset="0"/>
              </a:rPr>
              <a:t>email.Trim</a:t>
            </a:r>
            <a:r>
              <a:rPr lang="en-US" sz="1600" b="1" dirty="0">
                <a:latin typeface="Consolas" panose="020B0609020204030204" pitchFamily="49" charset="0"/>
              </a:rPr>
              <a:t>()))</a:t>
            </a:r>
          </a:p>
          <a:p>
            <a:r>
              <a:rPr lang="en-US" sz="1600" b="1" dirty="0">
                <a:latin typeface="Consolas" panose="020B0609020204030204" pitchFamily="49" charset="0"/>
              </a:rPr>
              <a:t>    {</a:t>
            </a:r>
          </a:p>
          <a:p>
            <a:r>
              <a:rPr lang="en-US" sz="1600" b="1" dirty="0">
                <a:latin typeface="Consolas" panose="020B0609020204030204" pitchFamily="49" charset="0"/>
              </a:rPr>
              <a:t>        </a:t>
            </a:r>
            <a:r>
              <a:rPr lang="en-US" sz="1600" b="1" dirty="0" err="1">
                <a:latin typeface="Consolas" panose="020B0609020204030204" pitchFamily="49" charset="0"/>
              </a:rPr>
              <a:t>retVal</a:t>
            </a:r>
            <a:r>
              <a:rPr lang="en-US" sz="1600" b="1" dirty="0">
                <a:latin typeface="Consolas" panose="020B0609020204030204" pitchFamily="49" charset="0"/>
              </a:rPr>
              <a:t> = true;</a:t>
            </a:r>
          </a:p>
          <a:p>
            <a:r>
              <a:rPr lang="en-US" sz="1600" b="1" dirty="0">
                <a:latin typeface="Consolas" panose="020B0609020204030204" pitchFamily="49" charset="0"/>
              </a:rPr>
              <a:t>    }</a:t>
            </a:r>
          </a:p>
          <a:p>
            <a:r>
              <a:rPr lang="en-US" sz="1600" b="1" dirty="0">
                <a:latin typeface="Consolas" panose="020B0609020204030204" pitchFamily="49" charset="0"/>
              </a:rPr>
              <a:t>    else</a:t>
            </a:r>
          </a:p>
          <a:p>
            <a:r>
              <a:rPr lang="en-US" sz="1600" b="1" dirty="0">
                <a:latin typeface="Consolas" panose="020B0609020204030204" pitchFamily="49" charset="0"/>
              </a:rPr>
              <a:t>    {</a:t>
            </a:r>
          </a:p>
          <a:p>
            <a:r>
              <a:rPr lang="en-US" sz="1600" b="1" dirty="0">
                <a:latin typeface="Consolas" panose="020B0609020204030204" pitchFamily="49" charset="0"/>
              </a:rPr>
              <a:t>        </a:t>
            </a:r>
            <a:r>
              <a:rPr lang="en-US" sz="1600" b="1" dirty="0" err="1">
                <a:latin typeface="Consolas" panose="020B0609020204030204" pitchFamily="49" charset="0"/>
              </a:rPr>
              <a:t>retVal</a:t>
            </a:r>
            <a:r>
              <a:rPr lang="en-US" sz="1600" b="1" dirty="0">
                <a:latin typeface="Consolas" panose="020B0609020204030204" pitchFamily="49" charset="0"/>
              </a:rPr>
              <a:t> = false;</a:t>
            </a:r>
          </a:p>
          <a:p>
            <a:r>
              <a:rPr lang="en-US" sz="1600" b="1" dirty="0">
                <a:latin typeface="Consolas" panose="020B0609020204030204" pitchFamily="49" charset="0"/>
              </a:rPr>
              <a:t>    }</a:t>
            </a:r>
          </a:p>
          <a:p>
            <a:r>
              <a:rPr lang="en-US" sz="1600" b="1" dirty="0">
                <a:latin typeface="Consolas" panose="020B0609020204030204" pitchFamily="49" charset="0"/>
              </a:rPr>
              <a:t>}</a:t>
            </a:r>
          </a:p>
          <a:p>
            <a:r>
              <a:rPr lang="en-US" sz="1600" b="1" dirty="0">
                <a:latin typeface="Consolas" panose="020B0609020204030204" pitchFamily="49" charset="0"/>
              </a:rPr>
              <a:t>return </a:t>
            </a:r>
            <a:r>
              <a:rPr lang="en-US" sz="1600" b="1" dirty="0" err="1">
                <a:latin typeface="Consolas" panose="020B0609020204030204" pitchFamily="49" charset="0"/>
              </a:rPr>
              <a:t>retVal</a:t>
            </a:r>
            <a:r>
              <a:rPr lang="en-US" sz="1600" b="1" dirty="0">
                <a:latin typeface="Consolas" panose="020B0609020204030204" pitchFamily="49" charset="0"/>
              </a:rPr>
              <a:t>;</a:t>
            </a:r>
          </a:p>
        </p:txBody>
      </p:sp>
    </p:spTree>
    <p:extLst>
      <p:ext uri="{BB962C8B-B14F-4D97-AF65-F5344CB8AC3E}">
        <p14:creationId xmlns:p14="http://schemas.microsoft.com/office/powerpoint/2010/main" val="3341574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77"/>
            <a:ext cx="7315200" cy="1015663"/>
          </a:xfrm>
        </p:spPr>
        <p:txBody>
          <a:bodyPr/>
          <a:lstStyle/>
          <a:p>
            <a:r>
              <a:rPr lang="en-US" sz="6000" dirty="0"/>
              <a:t>Cloned Code Analysis</a:t>
            </a:r>
          </a:p>
        </p:txBody>
      </p:sp>
      <p:sp>
        <p:nvSpPr>
          <p:cNvPr id="4" name="Text Placeholder 3"/>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74899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098762"/>
          </a:xfrm>
        </p:spPr>
        <p:txBody>
          <a:bodyPr/>
          <a:lstStyle/>
          <a:p>
            <a:r>
              <a:rPr lang="en-US" sz="6600" dirty="0"/>
              <a:t>Portability Analyzer for .NET Core</a:t>
            </a:r>
          </a:p>
        </p:txBody>
      </p:sp>
    </p:spTree>
    <p:extLst>
      <p:ext uri="{BB962C8B-B14F-4D97-AF65-F5344CB8AC3E}">
        <p14:creationId xmlns:p14="http://schemas.microsoft.com/office/powerpoint/2010/main" val="86635294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Portabililty</a:t>
            </a:r>
            <a:r>
              <a:rPr lang="en-US" dirty="0"/>
              <a:t> Analyzer</a:t>
            </a:r>
          </a:p>
        </p:txBody>
      </p:sp>
      <p:sp>
        <p:nvSpPr>
          <p:cNvPr id="4" name="Text Placeholder 3"/>
          <p:cNvSpPr>
            <a:spLocks noGrp="1"/>
          </p:cNvSpPr>
          <p:nvPr>
            <p:ph type="body" sz="quarter" idx="10"/>
          </p:nvPr>
        </p:nvSpPr>
        <p:spPr>
          <a:xfrm>
            <a:off x="274638" y="1212850"/>
            <a:ext cx="11887200" cy="1415772"/>
          </a:xfrm>
        </p:spPr>
        <p:txBody>
          <a:bodyPr/>
          <a:lstStyle/>
          <a:p>
            <a:r>
              <a:rPr lang="en-US" dirty="0"/>
              <a:t>Install from Extensions and Updates</a:t>
            </a:r>
          </a:p>
          <a:p>
            <a:r>
              <a:rPr lang="en-US" dirty="0"/>
              <a:t>Excel report on how ready your code is</a:t>
            </a:r>
          </a:p>
        </p:txBody>
      </p:sp>
    </p:spTree>
    <p:extLst>
      <p:ext uri="{BB962C8B-B14F-4D97-AF65-F5344CB8AC3E}">
        <p14:creationId xmlns:p14="http://schemas.microsoft.com/office/powerpoint/2010/main" val="27136259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77"/>
            <a:ext cx="7315200" cy="1015663"/>
          </a:xfrm>
        </p:spPr>
        <p:txBody>
          <a:bodyPr/>
          <a:lstStyle/>
          <a:p>
            <a:r>
              <a:rPr lang="en-US" sz="6000" dirty="0"/>
              <a:t>Portability Analyzer</a:t>
            </a:r>
          </a:p>
        </p:txBody>
      </p:sp>
      <p:sp>
        <p:nvSpPr>
          <p:cNvPr id="4" name="Text Placeholder 3"/>
          <p:cNvSpPr>
            <a:spLocks noGrp="1"/>
          </p:cNvSpPr>
          <p:nvPr>
            <p:ph type="body" sz="quarter" idx="12"/>
          </p:nvPr>
        </p:nvSpPr>
        <p:spPr/>
        <p:txBody>
          <a:bodyPr/>
          <a:lstStyle/>
          <a:p>
            <a:r>
              <a:rPr lang="en-US" dirty="0"/>
              <a:t>DEMO</a:t>
            </a:r>
          </a:p>
        </p:txBody>
      </p:sp>
      <p:pic>
        <p:nvPicPr>
          <p:cNvPr id="2" name="Picture 1"/>
          <p:cNvPicPr>
            <a:picLocks noChangeAspect="1"/>
          </p:cNvPicPr>
          <p:nvPr/>
        </p:nvPicPr>
        <p:blipFill>
          <a:blip r:embed="rId2"/>
          <a:stretch>
            <a:fillRect/>
          </a:stretch>
        </p:blipFill>
        <p:spPr>
          <a:xfrm>
            <a:off x="6675432" y="2688114"/>
            <a:ext cx="5695950" cy="4010025"/>
          </a:xfrm>
          <a:prstGeom prst="rect">
            <a:avLst/>
          </a:prstGeom>
        </p:spPr>
      </p:pic>
    </p:spTree>
    <p:extLst>
      <p:ext uri="{BB962C8B-B14F-4D97-AF65-F5344CB8AC3E}">
        <p14:creationId xmlns:p14="http://schemas.microsoft.com/office/powerpoint/2010/main" val="236970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Live Static Code Analysis</a:t>
            </a:r>
          </a:p>
        </p:txBody>
      </p:sp>
      <p:sp>
        <p:nvSpPr>
          <p:cNvPr id="5" name="Text Placeholder 4"/>
          <p:cNvSpPr>
            <a:spLocks noGrp="1"/>
          </p:cNvSpPr>
          <p:nvPr>
            <p:ph type="body" idx="1"/>
          </p:nvPr>
        </p:nvSpPr>
        <p:spPr/>
        <p:txBody>
          <a:bodyPr/>
          <a:lstStyle/>
          <a:p>
            <a:endParaRPr lang="en-US" dirty="0"/>
          </a:p>
        </p:txBody>
      </p:sp>
      <p:sp>
        <p:nvSpPr>
          <p:cNvPr id="6" name="Freeform 25"/>
          <p:cNvSpPr>
            <a:spLocks noEditPoints="1"/>
          </p:cNvSpPr>
          <p:nvPr/>
        </p:nvSpPr>
        <p:spPr bwMode="auto">
          <a:xfrm>
            <a:off x="11007929" y="5941005"/>
            <a:ext cx="879525" cy="820579"/>
          </a:xfrm>
          <a:custGeom>
            <a:avLst/>
            <a:gdLst>
              <a:gd name="T0" fmla="*/ 73 w 130"/>
              <a:gd name="T1" fmla="*/ 36 h 72"/>
              <a:gd name="T2" fmla="*/ 65 w 130"/>
              <a:gd name="T3" fmla="*/ 44 h 72"/>
              <a:gd name="T4" fmla="*/ 57 w 130"/>
              <a:gd name="T5" fmla="*/ 36 h 72"/>
              <a:gd name="T6" fmla="*/ 65 w 130"/>
              <a:gd name="T7" fmla="*/ 28 h 72"/>
              <a:gd name="T8" fmla="*/ 73 w 130"/>
              <a:gd name="T9" fmla="*/ 36 h 72"/>
              <a:gd name="T10" fmla="*/ 126 w 130"/>
              <a:gd name="T11" fmla="*/ 44 h 72"/>
              <a:gd name="T12" fmla="*/ 126 w 130"/>
              <a:gd name="T13" fmla="*/ 44 h 72"/>
              <a:gd name="T14" fmla="*/ 65 w 130"/>
              <a:gd name="T15" fmla="*/ 72 h 72"/>
              <a:gd name="T16" fmla="*/ 4 w 130"/>
              <a:gd name="T17" fmla="*/ 44 h 72"/>
              <a:gd name="T18" fmla="*/ 4 w 130"/>
              <a:gd name="T19" fmla="*/ 44 h 72"/>
              <a:gd name="T20" fmla="*/ 4 w 130"/>
              <a:gd name="T21" fmla="*/ 28 h 72"/>
              <a:gd name="T22" fmla="*/ 4 w 130"/>
              <a:gd name="T23" fmla="*/ 28 h 72"/>
              <a:gd name="T24" fmla="*/ 65 w 130"/>
              <a:gd name="T25" fmla="*/ 0 h 72"/>
              <a:gd name="T26" fmla="*/ 126 w 130"/>
              <a:gd name="T27" fmla="*/ 28 h 72"/>
              <a:gd name="T28" fmla="*/ 126 w 130"/>
              <a:gd name="T29" fmla="*/ 28 h 72"/>
              <a:gd name="T30" fmla="*/ 126 w 130"/>
              <a:gd name="T31" fmla="*/ 44 h 72"/>
              <a:gd name="T32" fmla="*/ 29 w 130"/>
              <a:gd name="T33" fmla="*/ 36 h 72"/>
              <a:gd name="T34" fmla="*/ 36 w 130"/>
              <a:gd name="T35" fmla="*/ 14 h 72"/>
              <a:gd name="T36" fmla="*/ 10 w 130"/>
              <a:gd name="T37" fmla="*/ 33 h 72"/>
              <a:gd name="T38" fmla="*/ 7 w 130"/>
              <a:gd name="T39" fmla="*/ 31 h 72"/>
              <a:gd name="T40" fmla="*/ 10 w 130"/>
              <a:gd name="T41" fmla="*/ 33 h 72"/>
              <a:gd name="T42" fmla="*/ 10 w 130"/>
              <a:gd name="T43" fmla="*/ 39 h 72"/>
              <a:gd name="T44" fmla="*/ 7 w 130"/>
              <a:gd name="T45" fmla="*/ 41 h 72"/>
              <a:gd name="T46" fmla="*/ 10 w 130"/>
              <a:gd name="T47" fmla="*/ 39 h 72"/>
              <a:gd name="T48" fmla="*/ 36 w 130"/>
              <a:gd name="T49" fmla="*/ 58 h 72"/>
              <a:gd name="T50" fmla="*/ 29 w 130"/>
              <a:gd name="T51" fmla="*/ 36 h 72"/>
              <a:gd name="T52" fmla="*/ 93 w 130"/>
              <a:gd name="T53" fmla="*/ 36 h 72"/>
              <a:gd name="T54" fmla="*/ 68 w 130"/>
              <a:gd name="T55" fmla="*/ 8 h 72"/>
              <a:gd name="T56" fmla="*/ 65 w 130"/>
              <a:gd name="T57" fmla="*/ 8 h 72"/>
              <a:gd name="T58" fmla="*/ 62 w 130"/>
              <a:gd name="T59" fmla="*/ 8 h 72"/>
              <a:gd name="T60" fmla="*/ 37 w 130"/>
              <a:gd name="T61" fmla="*/ 36 h 72"/>
              <a:gd name="T62" fmla="*/ 62 w 130"/>
              <a:gd name="T63" fmla="*/ 64 h 72"/>
              <a:gd name="T64" fmla="*/ 65 w 130"/>
              <a:gd name="T65" fmla="*/ 64 h 72"/>
              <a:gd name="T66" fmla="*/ 68 w 130"/>
              <a:gd name="T67" fmla="*/ 64 h 72"/>
              <a:gd name="T68" fmla="*/ 93 w 130"/>
              <a:gd name="T69" fmla="*/ 36 h 72"/>
              <a:gd name="T70" fmla="*/ 120 w 130"/>
              <a:gd name="T71" fmla="*/ 33 h 72"/>
              <a:gd name="T72" fmla="*/ 123 w 130"/>
              <a:gd name="T73" fmla="*/ 31 h 72"/>
              <a:gd name="T74" fmla="*/ 120 w 130"/>
              <a:gd name="T75" fmla="*/ 33 h 72"/>
              <a:gd name="T76" fmla="*/ 93 w 130"/>
              <a:gd name="T77" fmla="*/ 14 h 72"/>
              <a:gd name="T78" fmla="*/ 101 w 130"/>
              <a:gd name="T79" fmla="*/ 36 h 72"/>
              <a:gd name="T80" fmla="*/ 93 w 130"/>
              <a:gd name="T81" fmla="*/ 58 h 72"/>
              <a:gd name="T82" fmla="*/ 120 w 130"/>
              <a:gd name="T83" fmla="*/ 39 h 72"/>
              <a:gd name="T84" fmla="*/ 123 w 130"/>
              <a:gd name="T85" fmla="*/ 41 h 72"/>
              <a:gd name="T86" fmla="*/ 120 w 130"/>
              <a:gd name="T87" fmla="*/ 39 h 72"/>
              <a:gd name="T88" fmla="*/ 120 w 130"/>
              <a:gd name="T89" fmla="*/ 3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72">
                <a:moveTo>
                  <a:pt x="73" y="36"/>
                </a:moveTo>
                <a:cubicBezTo>
                  <a:pt x="73" y="40"/>
                  <a:pt x="69" y="44"/>
                  <a:pt x="65" y="44"/>
                </a:cubicBezTo>
                <a:cubicBezTo>
                  <a:pt x="60" y="44"/>
                  <a:pt x="57" y="40"/>
                  <a:pt x="57" y="36"/>
                </a:cubicBezTo>
                <a:cubicBezTo>
                  <a:pt x="57" y="32"/>
                  <a:pt x="60" y="28"/>
                  <a:pt x="65" y="28"/>
                </a:cubicBezTo>
                <a:cubicBezTo>
                  <a:pt x="69" y="28"/>
                  <a:pt x="73" y="32"/>
                  <a:pt x="73" y="36"/>
                </a:cubicBezTo>
                <a:close/>
                <a:moveTo>
                  <a:pt x="126" y="44"/>
                </a:moveTo>
                <a:cubicBezTo>
                  <a:pt x="126" y="44"/>
                  <a:pt x="126" y="44"/>
                  <a:pt x="126" y="44"/>
                </a:cubicBezTo>
                <a:cubicBezTo>
                  <a:pt x="109" y="62"/>
                  <a:pt x="88" y="72"/>
                  <a:pt x="65" y="72"/>
                </a:cubicBezTo>
                <a:cubicBezTo>
                  <a:pt x="42" y="72"/>
                  <a:pt x="20" y="62"/>
                  <a:pt x="4" y="44"/>
                </a:cubicBezTo>
                <a:cubicBezTo>
                  <a:pt x="4" y="44"/>
                  <a:pt x="4" y="44"/>
                  <a:pt x="4" y="44"/>
                </a:cubicBezTo>
                <a:cubicBezTo>
                  <a:pt x="0" y="40"/>
                  <a:pt x="0" y="32"/>
                  <a:pt x="4" y="28"/>
                </a:cubicBezTo>
                <a:cubicBezTo>
                  <a:pt x="4" y="28"/>
                  <a:pt x="4" y="28"/>
                  <a:pt x="4" y="28"/>
                </a:cubicBezTo>
                <a:cubicBezTo>
                  <a:pt x="20" y="10"/>
                  <a:pt x="42" y="0"/>
                  <a:pt x="65" y="0"/>
                </a:cubicBezTo>
                <a:cubicBezTo>
                  <a:pt x="88" y="0"/>
                  <a:pt x="109" y="10"/>
                  <a:pt x="126" y="28"/>
                </a:cubicBezTo>
                <a:cubicBezTo>
                  <a:pt x="126" y="28"/>
                  <a:pt x="126" y="28"/>
                  <a:pt x="126" y="28"/>
                </a:cubicBezTo>
                <a:cubicBezTo>
                  <a:pt x="130" y="32"/>
                  <a:pt x="130" y="40"/>
                  <a:pt x="126" y="44"/>
                </a:cubicBezTo>
                <a:close/>
                <a:moveTo>
                  <a:pt x="29" y="36"/>
                </a:moveTo>
                <a:cubicBezTo>
                  <a:pt x="29" y="28"/>
                  <a:pt x="31" y="20"/>
                  <a:pt x="36" y="14"/>
                </a:cubicBezTo>
                <a:cubicBezTo>
                  <a:pt x="26" y="18"/>
                  <a:pt x="17" y="25"/>
                  <a:pt x="10" y="33"/>
                </a:cubicBezTo>
                <a:cubicBezTo>
                  <a:pt x="7" y="31"/>
                  <a:pt x="7" y="31"/>
                  <a:pt x="7" y="31"/>
                </a:cubicBezTo>
                <a:cubicBezTo>
                  <a:pt x="10" y="33"/>
                  <a:pt x="10" y="33"/>
                  <a:pt x="10" y="33"/>
                </a:cubicBezTo>
                <a:cubicBezTo>
                  <a:pt x="8" y="35"/>
                  <a:pt x="8" y="37"/>
                  <a:pt x="10" y="39"/>
                </a:cubicBezTo>
                <a:cubicBezTo>
                  <a:pt x="7" y="41"/>
                  <a:pt x="7" y="41"/>
                  <a:pt x="7" y="41"/>
                </a:cubicBezTo>
                <a:cubicBezTo>
                  <a:pt x="10" y="39"/>
                  <a:pt x="10" y="39"/>
                  <a:pt x="10" y="39"/>
                </a:cubicBezTo>
                <a:cubicBezTo>
                  <a:pt x="17" y="47"/>
                  <a:pt x="26" y="54"/>
                  <a:pt x="36" y="58"/>
                </a:cubicBezTo>
                <a:cubicBezTo>
                  <a:pt x="31" y="52"/>
                  <a:pt x="29" y="44"/>
                  <a:pt x="29" y="36"/>
                </a:cubicBezTo>
                <a:close/>
                <a:moveTo>
                  <a:pt x="93" y="36"/>
                </a:moveTo>
                <a:cubicBezTo>
                  <a:pt x="93" y="22"/>
                  <a:pt x="82" y="10"/>
                  <a:pt x="68" y="8"/>
                </a:cubicBezTo>
                <a:cubicBezTo>
                  <a:pt x="67" y="8"/>
                  <a:pt x="66" y="8"/>
                  <a:pt x="65" y="8"/>
                </a:cubicBezTo>
                <a:cubicBezTo>
                  <a:pt x="64" y="8"/>
                  <a:pt x="63" y="8"/>
                  <a:pt x="62" y="8"/>
                </a:cubicBezTo>
                <a:cubicBezTo>
                  <a:pt x="48" y="10"/>
                  <a:pt x="37" y="22"/>
                  <a:pt x="37" y="36"/>
                </a:cubicBezTo>
                <a:cubicBezTo>
                  <a:pt x="37" y="50"/>
                  <a:pt x="48" y="62"/>
                  <a:pt x="62" y="64"/>
                </a:cubicBezTo>
                <a:cubicBezTo>
                  <a:pt x="63" y="64"/>
                  <a:pt x="64" y="64"/>
                  <a:pt x="65" y="64"/>
                </a:cubicBezTo>
                <a:cubicBezTo>
                  <a:pt x="66" y="64"/>
                  <a:pt x="67" y="64"/>
                  <a:pt x="68" y="64"/>
                </a:cubicBezTo>
                <a:cubicBezTo>
                  <a:pt x="82" y="62"/>
                  <a:pt x="93" y="50"/>
                  <a:pt x="93" y="36"/>
                </a:cubicBezTo>
                <a:close/>
                <a:moveTo>
                  <a:pt x="120" y="33"/>
                </a:moveTo>
                <a:cubicBezTo>
                  <a:pt x="123" y="31"/>
                  <a:pt x="123" y="31"/>
                  <a:pt x="123" y="31"/>
                </a:cubicBezTo>
                <a:cubicBezTo>
                  <a:pt x="120" y="33"/>
                  <a:pt x="120" y="33"/>
                  <a:pt x="120" y="33"/>
                </a:cubicBezTo>
                <a:cubicBezTo>
                  <a:pt x="112" y="25"/>
                  <a:pt x="103" y="18"/>
                  <a:pt x="93" y="14"/>
                </a:cubicBezTo>
                <a:cubicBezTo>
                  <a:pt x="98" y="20"/>
                  <a:pt x="101" y="28"/>
                  <a:pt x="101" y="36"/>
                </a:cubicBezTo>
                <a:cubicBezTo>
                  <a:pt x="101" y="44"/>
                  <a:pt x="98" y="52"/>
                  <a:pt x="93" y="58"/>
                </a:cubicBezTo>
                <a:cubicBezTo>
                  <a:pt x="103" y="54"/>
                  <a:pt x="112" y="47"/>
                  <a:pt x="120" y="39"/>
                </a:cubicBezTo>
                <a:cubicBezTo>
                  <a:pt x="123" y="41"/>
                  <a:pt x="123" y="41"/>
                  <a:pt x="123" y="41"/>
                </a:cubicBezTo>
                <a:cubicBezTo>
                  <a:pt x="120" y="39"/>
                  <a:pt x="120" y="39"/>
                  <a:pt x="120" y="39"/>
                </a:cubicBezTo>
                <a:cubicBezTo>
                  <a:pt x="121" y="37"/>
                  <a:pt x="121" y="35"/>
                  <a:pt x="120" y="3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227"/>
          <p:cNvSpPr>
            <a:spLocks noEditPoints="1"/>
          </p:cNvSpPr>
          <p:nvPr/>
        </p:nvSpPr>
        <p:spPr bwMode="auto">
          <a:xfrm>
            <a:off x="9052846" y="5966115"/>
            <a:ext cx="842006" cy="884838"/>
          </a:xfrm>
          <a:custGeom>
            <a:avLst/>
            <a:gdLst>
              <a:gd name="T0" fmla="*/ 127 w 127"/>
              <a:gd name="T1" fmla="*/ 28 h 127"/>
              <a:gd name="T2" fmla="*/ 99 w 127"/>
              <a:gd name="T3" fmla="*/ 0 h 127"/>
              <a:gd name="T4" fmla="*/ 72 w 127"/>
              <a:gd name="T5" fmla="*/ 24 h 127"/>
              <a:gd name="T6" fmla="*/ 0 w 127"/>
              <a:gd name="T7" fmla="*/ 110 h 127"/>
              <a:gd name="T8" fmla="*/ 17 w 127"/>
              <a:gd name="T9" fmla="*/ 127 h 127"/>
              <a:gd name="T10" fmla="*/ 103 w 127"/>
              <a:gd name="T11" fmla="*/ 56 h 127"/>
              <a:gd name="T12" fmla="*/ 127 w 127"/>
              <a:gd name="T13" fmla="*/ 28 h 127"/>
              <a:gd name="T14" fmla="*/ 99 w 127"/>
              <a:gd name="T15" fmla="*/ 8 h 127"/>
              <a:gd name="T16" fmla="*/ 119 w 127"/>
              <a:gd name="T17" fmla="*/ 28 h 127"/>
              <a:gd name="T18" fmla="*/ 116 w 127"/>
              <a:gd name="T19" fmla="*/ 39 h 127"/>
              <a:gd name="T20" fmla="*/ 88 w 127"/>
              <a:gd name="T21" fmla="*/ 11 h 127"/>
              <a:gd name="T22" fmla="*/ 99 w 127"/>
              <a:gd name="T23" fmla="*/ 8 h 127"/>
              <a:gd name="T24" fmla="*/ 18 w 127"/>
              <a:gd name="T25" fmla="*/ 117 h 127"/>
              <a:gd name="T26" fmla="*/ 11 w 127"/>
              <a:gd name="T27" fmla="*/ 110 h 127"/>
              <a:gd name="T28" fmla="*/ 20 w 127"/>
              <a:gd name="T29" fmla="*/ 98 h 127"/>
              <a:gd name="T30" fmla="*/ 29 w 127"/>
              <a:gd name="T31" fmla="*/ 107 h 127"/>
              <a:gd name="T32" fmla="*/ 18 w 127"/>
              <a:gd name="T33" fmla="*/ 117 h 127"/>
              <a:gd name="T34" fmla="*/ 35 w 127"/>
              <a:gd name="T35" fmla="*/ 102 h 127"/>
              <a:gd name="T36" fmla="*/ 25 w 127"/>
              <a:gd name="T37" fmla="*/ 92 h 127"/>
              <a:gd name="T38" fmla="*/ 72 w 127"/>
              <a:gd name="T39" fmla="*/ 36 h 127"/>
              <a:gd name="T40" fmla="*/ 92 w 127"/>
              <a:gd name="T41" fmla="*/ 55 h 127"/>
              <a:gd name="T42" fmla="*/ 35 w 127"/>
              <a:gd name="T43" fmla="*/ 102 h 127"/>
              <a:gd name="T44" fmla="*/ 79 w 127"/>
              <a:gd name="T45" fmla="*/ 28 h 127"/>
              <a:gd name="T46" fmla="*/ 83 w 127"/>
              <a:gd name="T47" fmla="*/ 17 h 127"/>
              <a:gd name="T48" fmla="*/ 110 w 127"/>
              <a:gd name="T49" fmla="*/ 45 h 127"/>
              <a:gd name="T50" fmla="*/ 99 w 127"/>
              <a:gd name="T51" fmla="*/ 48 h 127"/>
              <a:gd name="T52" fmla="*/ 79 w 127"/>
              <a:gd name="T53" fmla="*/ 2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127">
                <a:moveTo>
                  <a:pt x="127" y="28"/>
                </a:moveTo>
                <a:cubicBezTo>
                  <a:pt x="127" y="12"/>
                  <a:pt x="115" y="0"/>
                  <a:pt x="99" y="0"/>
                </a:cubicBezTo>
                <a:cubicBezTo>
                  <a:pt x="85" y="0"/>
                  <a:pt x="73" y="10"/>
                  <a:pt x="72" y="24"/>
                </a:cubicBezTo>
                <a:cubicBezTo>
                  <a:pt x="0" y="110"/>
                  <a:pt x="0" y="110"/>
                  <a:pt x="0" y="110"/>
                </a:cubicBezTo>
                <a:cubicBezTo>
                  <a:pt x="17" y="127"/>
                  <a:pt x="17" y="127"/>
                  <a:pt x="17" y="127"/>
                </a:cubicBezTo>
                <a:cubicBezTo>
                  <a:pt x="103" y="56"/>
                  <a:pt x="103" y="56"/>
                  <a:pt x="103" y="56"/>
                </a:cubicBezTo>
                <a:cubicBezTo>
                  <a:pt x="117" y="54"/>
                  <a:pt x="127" y="42"/>
                  <a:pt x="127" y="28"/>
                </a:cubicBezTo>
                <a:close/>
                <a:moveTo>
                  <a:pt x="99" y="8"/>
                </a:moveTo>
                <a:cubicBezTo>
                  <a:pt x="110" y="8"/>
                  <a:pt x="119" y="17"/>
                  <a:pt x="119" y="28"/>
                </a:cubicBezTo>
                <a:cubicBezTo>
                  <a:pt x="119" y="32"/>
                  <a:pt x="118" y="36"/>
                  <a:pt x="116" y="39"/>
                </a:cubicBezTo>
                <a:cubicBezTo>
                  <a:pt x="88" y="11"/>
                  <a:pt x="88" y="11"/>
                  <a:pt x="88" y="11"/>
                </a:cubicBezTo>
                <a:cubicBezTo>
                  <a:pt x="91" y="9"/>
                  <a:pt x="95" y="8"/>
                  <a:pt x="99" y="8"/>
                </a:cubicBezTo>
                <a:close/>
                <a:moveTo>
                  <a:pt x="18" y="117"/>
                </a:moveTo>
                <a:cubicBezTo>
                  <a:pt x="11" y="110"/>
                  <a:pt x="11" y="110"/>
                  <a:pt x="11" y="110"/>
                </a:cubicBezTo>
                <a:cubicBezTo>
                  <a:pt x="20" y="98"/>
                  <a:pt x="20" y="98"/>
                  <a:pt x="20" y="98"/>
                </a:cubicBezTo>
                <a:cubicBezTo>
                  <a:pt x="29" y="107"/>
                  <a:pt x="29" y="107"/>
                  <a:pt x="29" y="107"/>
                </a:cubicBezTo>
                <a:lnTo>
                  <a:pt x="18" y="117"/>
                </a:lnTo>
                <a:close/>
                <a:moveTo>
                  <a:pt x="35" y="102"/>
                </a:moveTo>
                <a:cubicBezTo>
                  <a:pt x="25" y="92"/>
                  <a:pt x="25" y="92"/>
                  <a:pt x="25" y="92"/>
                </a:cubicBezTo>
                <a:cubicBezTo>
                  <a:pt x="72" y="36"/>
                  <a:pt x="72" y="36"/>
                  <a:pt x="72" y="36"/>
                </a:cubicBezTo>
                <a:cubicBezTo>
                  <a:pt x="75" y="45"/>
                  <a:pt x="82" y="52"/>
                  <a:pt x="92" y="55"/>
                </a:cubicBezTo>
                <a:lnTo>
                  <a:pt x="35" y="102"/>
                </a:lnTo>
                <a:close/>
                <a:moveTo>
                  <a:pt x="79" y="28"/>
                </a:moveTo>
                <a:cubicBezTo>
                  <a:pt x="79" y="24"/>
                  <a:pt x="81" y="20"/>
                  <a:pt x="83" y="17"/>
                </a:cubicBezTo>
                <a:cubicBezTo>
                  <a:pt x="110" y="45"/>
                  <a:pt x="110" y="45"/>
                  <a:pt x="110" y="45"/>
                </a:cubicBezTo>
                <a:cubicBezTo>
                  <a:pt x="107" y="47"/>
                  <a:pt x="103" y="48"/>
                  <a:pt x="99" y="48"/>
                </a:cubicBezTo>
                <a:cubicBezTo>
                  <a:pt x="88" y="48"/>
                  <a:pt x="79" y="39"/>
                  <a:pt x="79" y="2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232"/>
          <p:cNvSpPr>
            <a:spLocks noEditPoints="1"/>
          </p:cNvSpPr>
          <p:nvPr/>
        </p:nvSpPr>
        <p:spPr bwMode="auto">
          <a:xfrm>
            <a:off x="10058675" y="5966115"/>
            <a:ext cx="731512" cy="795469"/>
          </a:xfrm>
          <a:custGeom>
            <a:avLst/>
            <a:gdLst>
              <a:gd name="T0" fmla="*/ 96 w 120"/>
              <a:gd name="T1" fmla="*/ 120 h 120"/>
              <a:gd name="T2" fmla="*/ 120 w 120"/>
              <a:gd name="T3" fmla="*/ 96 h 120"/>
              <a:gd name="T4" fmla="*/ 120 w 120"/>
              <a:gd name="T5" fmla="*/ 104 h 120"/>
              <a:gd name="T6" fmla="*/ 104 w 120"/>
              <a:gd name="T7" fmla="*/ 120 h 120"/>
              <a:gd name="T8" fmla="*/ 96 w 120"/>
              <a:gd name="T9" fmla="*/ 120 h 120"/>
              <a:gd name="T10" fmla="*/ 120 w 120"/>
              <a:gd name="T11" fmla="*/ 72 h 120"/>
              <a:gd name="T12" fmla="*/ 72 w 120"/>
              <a:gd name="T13" fmla="*/ 120 h 120"/>
              <a:gd name="T14" fmla="*/ 80 w 120"/>
              <a:gd name="T15" fmla="*/ 120 h 120"/>
              <a:gd name="T16" fmla="*/ 120 w 120"/>
              <a:gd name="T17" fmla="*/ 80 h 120"/>
              <a:gd name="T18" fmla="*/ 120 w 120"/>
              <a:gd name="T19" fmla="*/ 72 h 120"/>
              <a:gd name="T20" fmla="*/ 120 w 120"/>
              <a:gd name="T21" fmla="*/ 48 h 120"/>
              <a:gd name="T22" fmla="*/ 48 w 120"/>
              <a:gd name="T23" fmla="*/ 120 h 120"/>
              <a:gd name="T24" fmla="*/ 56 w 120"/>
              <a:gd name="T25" fmla="*/ 120 h 120"/>
              <a:gd name="T26" fmla="*/ 120 w 120"/>
              <a:gd name="T27" fmla="*/ 56 h 120"/>
              <a:gd name="T28" fmla="*/ 120 w 120"/>
              <a:gd name="T29" fmla="*/ 48 h 120"/>
              <a:gd name="T30" fmla="*/ 120 w 120"/>
              <a:gd name="T31" fmla="*/ 24 h 120"/>
              <a:gd name="T32" fmla="*/ 24 w 120"/>
              <a:gd name="T33" fmla="*/ 120 h 120"/>
              <a:gd name="T34" fmla="*/ 32 w 120"/>
              <a:gd name="T35" fmla="*/ 120 h 120"/>
              <a:gd name="T36" fmla="*/ 120 w 120"/>
              <a:gd name="T37" fmla="*/ 32 h 120"/>
              <a:gd name="T38" fmla="*/ 120 w 120"/>
              <a:gd name="T39" fmla="*/ 24 h 120"/>
              <a:gd name="T40" fmla="*/ 120 w 120"/>
              <a:gd name="T41" fmla="*/ 0 h 120"/>
              <a:gd name="T42" fmla="*/ 0 w 120"/>
              <a:gd name="T43" fmla="*/ 120 h 120"/>
              <a:gd name="T44" fmla="*/ 8 w 120"/>
              <a:gd name="T45" fmla="*/ 120 h 120"/>
              <a:gd name="T46" fmla="*/ 120 w 120"/>
              <a:gd name="T47" fmla="*/ 8 h 120"/>
              <a:gd name="T48" fmla="*/ 120 w 120"/>
              <a:gd name="T4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20">
                <a:moveTo>
                  <a:pt x="96" y="120"/>
                </a:moveTo>
                <a:cubicBezTo>
                  <a:pt x="96" y="106"/>
                  <a:pt x="107" y="96"/>
                  <a:pt x="120" y="96"/>
                </a:cubicBezTo>
                <a:cubicBezTo>
                  <a:pt x="120" y="104"/>
                  <a:pt x="120" y="104"/>
                  <a:pt x="120" y="104"/>
                </a:cubicBezTo>
                <a:cubicBezTo>
                  <a:pt x="112" y="104"/>
                  <a:pt x="104" y="111"/>
                  <a:pt x="104" y="120"/>
                </a:cubicBezTo>
                <a:lnTo>
                  <a:pt x="96" y="120"/>
                </a:lnTo>
                <a:close/>
                <a:moveTo>
                  <a:pt x="120" y="72"/>
                </a:moveTo>
                <a:cubicBezTo>
                  <a:pt x="94" y="72"/>
                  <a:pt x="72" y="93"/>
                  <a:pt x="72" y="120"/>
                </a:cubicBezTo>
                <a:cubicBezTo>
                  <a:pt x="80" y="120"/>
                  <a:pt x="80" y="120"/>
                  <a:pt x="80" y="120"/>
                </a:cubicBezTo>
                <a:cubicBezTo>
                  <a:pt x="80" y="98"/>
                  <a:pt x="98" y="80"/>
                  <a:pt x="120" y="80"/>
                </a:cubicBezTo>
                <a:lnTo>
                  <a:pt x="120" y="72"/>
                </a:lnTo>
                <a:close/>
                <a:moveTo>
                  <a:pt x="120" y="48"/>
                </a:moveTo>
                <a:cubicBezTo>
                  <a:pt x="81" y="48"/>
                  <a:pt x="48" y="80"/>
                  <a:pt x="48" y="120"/>
                </a:cubicBezTo>
                <a:cubicBezTo>
                  <a:pt x="56" y="120"/>
                  <a:pt x="56" y="120"/>
                  <a:pt x="56" y="120"/>
                </a:cubicBezTo>
                <a:cubicBezTo>
                  <a:pt x="56" y="84"/>
                  <a:pt x="85" y="56"/>
                  <a:pt x="120" y="56"/>
                </a:cubicBezTo>
                <a:lnTo>
                  <a:pt x="120" y="48"/>
                </a:lnTo>
                <a:close/>
                <a:moveTo>
                  <a:pt x="120" y="24"/>
                </a:moveTo>
                <a:cubicBezTo>
                  <a:pt x="67" y="24"/>
                  <a:pt x="24" y="67"/>
                  <a:pt x="24" y="120"/>
                </a:cubicBezTo>
                <a:cubicBezTo>
                  <a:pt x="32" y="120"/>
                  <a:pt x="32" y="120"/>
                  <a:pt x="32" y="120"/>
                </a:cubicBezTo>
                <a:cubicBezTo>
                  <a:pt x="32" y="71"/>
                  <a:pt x="72" y="32"/>
                  <a:pt x="120" y="32"/>
                </a:cubicBezTo>
                <a:lnTo>
                  <a:pt x="120" y="24"/>
                </a:lnTo>
                <a:close/>
                <a:moveTo>
                  <a:pt x="120" y="0"/>
                </a:moveTo>
                <a:cubicBezTo>
                  <a:pt x="54" y="0"/>
                  <a:pt x="0" y="53"/>
                  <a:pt x="0" y="120"/>
                </a:cubicBezTo>
                <a:cubicBezTo>
                  <a:pt x="8" y="120"/>
                  <a:pt x="8" y="120"/>
                  <a:pt x="8" y="120"/>
                </a:cubicBezTo>
                <a:cubicBezTo>
                  <a:pt x="8" y="58"/>
                  <a:pt x="59" y="8"/>
                  <a:pt x="120" y="8"/>
                </a:cubicBezTo>
                <a:lnTo>
                  <a:pt x="12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069620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1830" y="1222327"/>
            <a:ext cx="11887200" cy="2769989"/>
          </a:xfrm>
        </p:spPr>
        <p:txBody>
          <a:bodyPr/>
          <a:lstStyle/>
          <a:p>
            <a:r>
              <a:rPr lang="en-US" dirty="0"/>
              <a:t>Live – as you work – Roslyn brought LIVE</a:t>
            </a:r>
          </a:p>
          <a:p>
            <a:r>
              <a:rPr lang="en-US" dirty="0"/>
              <a:t>IN YOUR FACE warnings and errors</a:t>
            </a:r>
          </a:p>
          <a:p>
            <a:r>
              <a:rPr lang="en-US" dirty="0"/>
              <a:t>Improve coding skills while </a:t>
            </a:r>
            <a:r>
              <a:rPr lang="en-US" dirty="0" err="1"/>
              <a:t>devs</a:t>
            </a:r>
            <a:r>
              <a:rPr lang="en-US" dirty="0"/>
              <a:t> work</a:t>
            </a:r>
          </a:p>
          <a:p>
            <a:r>
              <a:rPr lang="en-US" dirty="0"/>
              <a:t>Work against “rules”</a:t>
            </a:r>
          </a:p>
        </p:txBody>
      </p:sp>
      <p:sp>
        <p:nvSpPr>
          <p:cNvPr id="2" name="Title 1"/>
          <p:cNvSpPr>
            <a:spLocks noGrp="1"/>
          </p:cNvSpPr>
          <p:nvPr>
            <p:ph type="title"/>
          </p:nvPr>
        </p:nvSpPr>
        <p:spPr/>
        <p:txBody>
          <a:bodyPr/>
          <a:lstStyle/>
          <a:p>
            <a:r>
              <a:rPr lang="en-US" dirty="0"/>
              <a:t>Live Static Code Analyzer</a:t>
            </a:r>
          </a:p>
        </p:txBody>
      </p:sp>
    </p:spTree>
    <p:extLst>
      <p:ext uri="{BB962C8B-B14F-4D97-AF65-F5344CB8AC3E}">
        <p14:creationId xmlns:p14="http://schemas.microsoft.com/office/powerpoint/2010/main" val="15643456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817" y="845531"/>
            <a:ext cx="11887200" cy="1181862"/>
          </a:xfrm>
        </p:spPr>
        <p:txBody>
          <a:bodyPr/>
          <a:lstStyle/>
          <a:p>
            <a:r>
              <a:rPr lang="en-US" dirty="0"/>
              <a:t>“The Horror, the Horror.”</a:t>
            </a:r>
          </a:p>
        </p:txBody>
      </p:sp>
      <p:pic>
        <p:nvPicPr>
          <p:cNvPr id="6" name="Picture 5"/>
          <p:cNvPicPr>
            <a:picLocks noChangeAspect="1"/>
          </p:cNvPicPr>
          <p:nvPr/>
        </p:nvPicPr>
        <p:blipFill>
          <a:blip r:embed="rId2"/>
          <a:stretch>
            <a:fillRect/>
          </a:stretch>
        </p:blipFill>
        <p:spPr>
          <a:xfrm>
            <a:off x="8961407" y="2030050"/>
            <a:ext cx="3095625" cy="4762500"/>
          </a:xfrm>
          <a:prstGeom prst="rect">
            <a:avLst/>
          </a:prstGeom>
        </p:spPr>
      </p:pic>
    </p:spTree>
    <p:extLst>
      <p:ext uri="{BB962C8B-B14F-4D97-AF65-F5344CB8AC3E}">
        <p14:creationId xmlns:p14="http://schemas.microsoft.com/office/powerpoint/2010/main" val="163529730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E95A1B-42AB-456C-BFF2-9DD6ABBF9EE8}"/>
              </a:ext>
            </a:extLst>
          </p:cNvPr>
          <p:cNvSpPr>
            <a:spLocks noGrp="1"/>
          </p:cNvSpPr>
          <p:nvPr>
            <p:ph type="title"/>
          </p:nvPr>
        </p:nvSpPr>
        <p:spPr/>
        <p:txBody>
          <a:bodyPr/>
          <a:lstStyle/>
          <a:p>
            <a:r>
              <a:rPr lang="en-US" dirty="0"/>
              <a:t>DEMO: Analyzers in Action</a:t>
            </a:r>
          </a:p>
        </p:txBody>
      </p:sp>
    </p:spTree>
    <p:extLst>
      <p:ext uri="{BB962C8B-B14F-4D97-AF65-F5344CB8AC3E}">
        <p14:creationId xmlns:p14="http://schemas.microsoft.com/office/powerpoint/2010/main" val="33350175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8B45C4-5442-47D7-A89D-80613C5D26CF}"/>
              </a:ext>
            </a:extLst>
          </p:cNvPr>
          <p:cNvSpPr>
            <a:spLocks noGrp="1"/>
          </p:cNvSpPr>
          <p:nvPr>
            <p:ph type="body" sz="quarter" idx="10"/>
          </p:nvPr>
        </p:nvSpPr>
        <p:spPr>
          <a:xfrm>
            <a:off x="274638" y="1212850"/>
            <a:ext cx="11887200" cy="2634567"/>
          </a:xfrm>
        </p:spPr>
        <p:txBody>
          <a:bodyPr/>
          <a:lstStyle/>
          <a:p>
            <a:r>
              <a:rPr lang="en-US" dirty="0"/>
              <a:t>Pre-VS2019 16.8 and/or &lt; .NET 5.0</a:t>
            </a:r>
          </a:p>
          <a:p>
            <a:pPr lvl="1"/>
            <a:r>
              <a:rPr lang="en-US" dirty="0"/>
              <a:t>Install </a:t>
            </a:r>
            <a:r>
              <a:rPr lang="en-US" dirty="0" err="1"/>
              <a:t>Microsoft.CodeAnalysis.NetAnalyzers</a:t>
            </a:r>
            <a:r>
              <a:rPr lang="en-US" dirty="0"/>
              <a:t> </a:t>
            </a:r>
            <a:r>
              <a:rPr lang="en-US" dirty="0" err="1"/>
              <a:t>Nuget</a:t>
            </a:r>
            <a:endParaRPr lang="en-US" dirty="0"/>
          </a:p>
          <a:p>
            <a:r>
              <a:rPr lang="en-US" dirty="0"/>
              <a:t>VS2019 16.8 and/or &gt; .NET 5.0</a:t>
            </a:r>
          </a:p>
          <a:p>
            <a:pPr lvl="1"/>
            <a:r>
              <a:rPr lang="en-US" dirty="0"/>
              <a:t>VS 2019 16.8 and .NET 5.0&gt; analyzers included with .NET SDK.  </a:t>
            </a:r>
          </a:p>
          <a:p>
            <a:pPr lvl="1"/>
            <a:r>
              <a:rPr lang="en-US" dirty="0"/>
              <a:t>Set </a:t>
            </a:r>
            <a:r>
              <a:rPr lang="en-US" dirty="0" err="1"/>
              <a:t>MSBuild</a:t>
            </a:r>
            <a:r>
              <a:rPr lang="en-US" dirty="0"/>
              <a:t> </a:t>
            </a:r>
            <a:r>
              <a:rPr lang="en-US" dirty="0" err="1"/>
              <a:t>EnableNETAnalyzers</a:t>
            </a:r>
            <a:r>
              <a:rPr lang="en-US" dirty="0"/>
              <a:t>=true</a:t>
            </a:r>
          </a:p>
        </p:txBody>
      </p:sp>
      <p:sp>
        <p:nvSpPr>
          <p:cNvPr id="3" name="Title 2">
            <a:extLst>
              <a:ext uri="{FF2B5EF4-FFF2-40B4-BE49-F238E27FC236}">
                <a16:creationId xmlns:a16="http://schemas.microsoft.com/office/drawing/2014/main" id="{92BBB66B-0C60-4941-A718-ADCDE4B9A8EF}"/>
              </a:ext>
            </a:extLst>
          </p:cNvPr>
          <p:cNvSpPr>
            <a:spLocks noGrp="1"/>
          </p:cNvSpPr>
          <p:nvPr>
            <p:ph type="title"/>
          </p:nvPr>
        </p:nvSpPr>
        <p:spPr/>
        <p:txBody>
          <a:bodyPr/>
          <a:lstStyle/>
          <a:p>
            <a:r>
              <a:rPr lang="en-US" dirty="0"/>
              <a:t>Enabling core analyzers</a:t>
            </a:r>
          </a:p>
        </p:txBody>
      </p:sp>
      <p:sp>
        <p:nvSpPr>
          <p:cNvPr id="4" name="TextBox 3">
            <a:extLst>
              <a:ext uri="{FF2B5EF4-FFF2-40B4-BE49-F238E27FC236}">
                <a16:creationId xmlns:a16="http://schemas.microsoft.com/office/drawing/2014/main" id="{1B679BE0-F6C9-48F2-8B86-DE18FE4F0885}"/>
              </a:ext>
            </a:extLst>
          </p:cNvPr>
          <p:cNvSpPr txBox="1"/>
          <p:nvPr/>
        </p:nvSpPr>
        <p:spPr>
          <a:xfrm>
            <a:off x="3749384" y="4137335"/>
            <a:ext cx="7955193" cy="1369606"/>
          </a:xfrm>
          <a:prstGeom prst="rect">
            <a:avLst/>
          </a:prstGeom>
          <a:solidFill>
            <a:schemeClr val="bg1"/>
          </a:solidFill>
          <a:ln w="25400">
            <a:solidFill>
              <a:schemeClr val="tx1"/>
            </a:solidFill>
          </a:ln>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&lt;</a:t>
            </a:r>
            <a:r>
              <a:rPr lang="en-US" sz="2400" dirty="0" err="1">
                <a:gradFill>
                  <a:gsLst>
                    <a:gs pos="2917">
                      <a:schemeClr val="tx1"/>
                    </a:gs>
                    <a:gs pos="30000">
                      <a:schemeClr val="tx1"/>
                    </a:gs>
                  </a:gsLst>
                  <a:lin ang="5400000" scaled="0"/>
                </a:gradFill>
                <a:latin typeface="Consolas" panose="020B0609020204030204" pitchFamily="49" charset="0"/>
              </a:rPr>
              <a:t>PropertyGroup</a:t>
            </a:r>
            <a:r>
              <a:rPr lang="en-US" sz="2400" dirty="0">
                <a:gradFill>
                  <a:gsLst>
                    <a:gs pos="2917">
                      <a:schemeClr val="tx1"/>
                    </a:gs>
                    <a:gs pos="30000">
                      <a:schemeClr val="tx1"/>
                    </a:gs>
                  </a:gsLst>
                  <a:lin ang="5400000" scaled="0"/>
                </a:gradFill>
                <a:latin typeface="Consolas" panose="020B0609020204030204" pitchFamily="49" charset="0"/>
              </a:rPr>
              <a:t>&gt; &lt;</a:t>
            </a:r>
            <a:r>
              <a:rPr lang="en-US" sz="2400" dirty="0" err="1">
                <a:gradFill>
                  <a:gsLst>
                    <a:gs pos="2917">
                      <a:schemeClr val="tx1"/>
                    </a:gs>
                    <a:gs pos="30000">
                      <a:schemeClr val="tx1"/>
                    </a:gs>
                  </a:gsLst>
                  <a:lin ang="5400000" scaled="0"/>
                </a:gradFill>
                <a:latin typeface="Consolas" panose="020B0609020204030204" pitchFamily="49" charset="0"/>
              </a:rPr>
              <a:t>EnableNETAnalyzers</a:t>
            </a:r>
            <a:r>
              <a:rPr lang="en-US" sz="2400" dirty="0">
                <a:gradFill>
                  <a:gsLst>
                    <a:gs pos="2917">
                      <a:schemeClr val="tx1"/>
                    </a:gs>
                    <a:gs pos="30000">
                      <a:schemeClr val="tx1"/>
                    </a:gs>
                  </a:gsLst>
                  <a:lin ang="5400000" scaled="0"/>
                </a:gradFill>
                <a:latin typeface="Consolas" panose="020B0609020204030204" pitchFamily="49" charset="0"/>
              </a:rPr>
              <a:t>&gt;true&lt;/</a:t>
            </a:r>
            <a:r>
              <a:rPr lang="en-US" sz="2400" dirty="0" err="1">
                <a:gradFill>
                  <a:gsLst>
                    <a:gs pos="2917">
                      <a:schemeClr val="tx1"/>
                    </a:gs>
                    <a:gs pos="30000">
                      <a:schemeClr val="tx1"/>
                    </a:gs>
                  </a:gsLst>
                  <a:lin ang="5400000" scaled="0"/>
                </a:gradFill>
                <a:latin typeface="Consolas" panose="020B0609020204030204" pitchFamily="49" charset="0"/>
              </a:rPr>
              <a:t>EnableNETAnalyzers</a:t>
            </a:r>
            <a:r>
              <a:rPr lang="en-US" sz="2400" dirty="0">
                <a:gradFill>
                  <a:gsLst>
                    <a:gs pos="2917">
                      <a:schemeClr val="tx1"/>
                    </a:gs>
                    <a:gs pos="30000">
                      <a:schemeClr val="tx1"/>
                    </a:gs>
                  </a:gsLst>
                  <a:lin ang="5400000" scaled="0"/>
                </a:gradFill>
                <a:latin typeface="Consolas" panose="020B0609020204030204" pitchFamily="49" charset="0"/>
              </a:rPr>
              <a:t>&gt;</a:t>
            </a:r>
          </a:p>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&lt;/</a:t>
            </a:r>
            <a:r>
              <a:rPr lang="en-US" sz="2400" dirty="0" err="1">
                <a:gradFill>
                  <a:gsLst>
                    <a:gs pos="2917">
                      <a:schemeClr val="tx1"/>
                    </a:gs>
                    <a:gs pos="30000">
                      <a:schemeClr val="tx1"/>
                    </a:gs>
                  </a:gsLst>
                  <a:lin ang="5400000" scaled="0"/>
                </a:gradFill>
                <a:latin typeface="Consolas" panose="020B0609020204030204" pitchFamily="49" charset="0"/>
              </a:rPr>
              <a:t>PropertyGroup</a:t>
            </a:r>
            <a:r>
              <a:rPr lang="en-US" sz="2400" dirty="0">
                <a:gradFill>
                  <a:gsLst>
                    <a:gs pos="2917">
                      <a:schemeClr val="tx1"/>
                    </a:gs>
                    <a:gs pos="30000">
                      <a:schemeClr val="tx1"/>
                    </a:gs>
                  </a:gsLst>
                  <a:lin ang="5400000" scaled="0"/>
                </a:gradFill>
                <a:latin typeface="Consolas" panose="020B0609020204030204" pitchFamily="49" charset="0"/>
              </a:rPr>
              <a:t>&gt;</a:t>
            </a:r>
          </a:p>
        </p:txBody>
      </p:sp>
    </p:spTree>
    <p:extLst>
      <p:ext uri="{BB962C8B-B14F-4D97-AF65-F5344CB8AC3E}">
        <p14:creationId xmlns:p14="http://schemas.microsoft.com/office/powerpoint/2010/main" val="384890946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0232D1-265D-4465-878E-70318E008AD0}"/>
              </a:ext>
            </a:extLst>
          </p:cNvPr>
          <p:cNvSpPr>
            <a:spLocks noGrp="1"/>
          </p:cNvSpPr>
          <p:nvPr>
            <p:ph type="body" sz="quarter" idx="10"/>
          </p:nvPr>
        </p:nvSpPr>
        <p:spPr>
          <a:xfrm>
            <a:off x="274638" y="1212850"/>
            <a:ext cx="11887200" cy="1957459"/>
          </a:xfrm>
        </p:spPr>
        <p:txBody>
          <a:bodyPr/>
          <a:lstStyle/>
          <a:p>
            <a:r>
              <a:rPr lang="en-US" dirty="0" err="1"/>
              <a:t>Nuget</a:t>
            </a:r>
            <a:endParaRPr lang="en-US" dirty="0"/>
          </a:p>
          <a:p>
            <a:pPr lvl="1"/>
            <a:r>
              <a:rPr lang="en-US" dirty="0"/>
              <a:t>Install package into project using Visual Studio or Package Manager</a:t>
            </a:r>
          </a:p>
          <a:p>
            <a:pPr lvl="1"/>
            <a:r>
              <a:rPr lang="en-US" dirty="0"/>
              <a:t>Solutions Explorer -&gt; References &gt; Analyzers</a:t>
            </a:r>
          </a:p>
          <a:p>
            <a:pPr lvl="1"/>
            <a:r>
              <a:rPr lang="en-US" dirty="0"/>
              <a:t>Adjust rules in IDE to build out rulesets (.</a:t>
            </a:r>
            <a:r>
              <a:rPr lang="en-US" dirty="0" err="1"/>
              <a:t>editorconfig</a:t>
            </a:r>
            <a:r>
              <a:rPr lang="en-US" dirty="0"/>
              <a:t>)</a:t>
            </a:r>
          </a:p>
        </p:txBody>
      </p:sp>
      <p:sp>
        <p:nvSpPr>
          <p:cNvPr id="3" name="Title 2">
            <a:extLst>
              <a:ext uri="{FF2B5EF4-FFF2-40B4-BE49-F238E27FC236}">
                <a16:creationId xmlns:a16="http://schemas.microsoft.com/office/drawing/2014/main" id="{E2149513-A6E7-48BB-A33E-27F865F312EA}"/>
              </a:ext>
            </a:extLst>
          </p:cNvPr>
          <p:cNvSpPr>
            <a:spLocks noGrp="1"/>
          </p:cNvSpPr>
          <p:nvPr>
            <p:ph type="title"/>
          </p:nvPr>
        </p:nvSpPr>
        <p:spPr/>
        <p:txBody>
          <a:bodyPr/>
          <a:lstStyle/>
          <a:p>
            <a:r>
              <a:rPr lang="en-US" dirty="0"/>
              <a:t>3</a:t>
            </a:r>
            <a:r>
              <a:rPr lang="en-US" baseline="30000" dirty="0"/>
              <a:t>rd</a:t>
            </a:r>
            <a:r>
              <a:rPr lang="en-US" dirty="0"/>
              <a:t> Party Analyzers</a:t>
            </a:r>
          </a:p>
        </p:txBody>
      </p:sp>
      <p:pic>
        <p:nvPicPr>
          <p:cNvPr id="5" name="Picture 4">
            <a:extLst>
              <a:ext uri="{FF2B5EF4-FFF2-40B4-BE49-F238E27FC236}">
                <a16:creationId xmlns:a16="http://schemas.microsoft.com/office/drawing/2014/main" id="{E17322D2-01BC-4533-BE4E-92B929EBDE87}"/>
              </a:ext>
            </a:extLst>
          </p:cNvPr>
          <p:cNvPicPr>
            <a:picLocks noChangeAspect="1"/>
          </p:cNvPicPr>
          <p:nvPr/>
        </p:nvPicPr>
        <p:blipFill>
          <a:blip r:embed="rId2"/>
          <a:stretch>
            <a:fillRect/>
          </a:stretch>
        </p:blipFill>
        <p:spPr>
          <a:xfrm>
            <a:off x="9682100" y="3778974"/>
            <a:ext cx="2787951" cy="3215551"/>
          </a:xfrm>
          <a:prstGeom prst="rect">
            <a:avLst/>
          </a:prstGeom>
        </p:spPr>
      </p:pic>
      <p:pic>
        <p:nvPicPr>
          <p:cNvPr id="7" name="Picture 6">
            <a:extLst>
              <a:ext uri="{FF2B5EF4-FFF2-40B4-BE49-F238E27FC236}">
                <a16:creationId xmlns:a16="http://schemas.microsoft.com/office/drawing/2014/main" id="{D038E4C9-8CE2-4EA3-9553-874B0B392F19}"/>
              </a:ext>
            </a:extLst>
          </p:cNvPr>
          <p:cNvPicPr>
            <a:picLocks noChangeAspect="1"/>
          </p:cNvPicPr>
          <p:nvPr/>
        </p:nvPicPr>
        <p:blipFill>
          <a:blip r:embed="rId3"/>
          <a:stretch>
            <a:fillRect/>
          </a:stretch>
        </p:blipFill>
        <p:spPr>
          <a:xfrm>
            <a:off x="274638" y="4236138"/>
            <a:ext cx="6846133" cy="2301222"/>
          </a:xfrm>
          <a:prstGeom prst="rect">
            <a:avLst/>
          </a:prstGeom>
        </p:spPr>
      </p:pic>
    </p:spTree>
    <p:extLst>
      <p:ext uri="{BB962C8B-B14F-4D97-AF65-F5344CB8AC3E}">
        <p14:creationId xmlns:p14="http://schemas.microsoft.com/office/powerpoint/2010/main" val="156622972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en-US" dirty="0"/>
              <a:t>Simplify object initialization with an initializer</a:t>
            </a:r>
          </a:p>
        </p:txBody>
      </p:sp>
      <p:sp>
        <p:nvSpPr>
          <p:cNvPr id="3" name="Title 2"/>
          <p:cNvSpPr>
            <a:spLocks noGrp="1"/>
          </p:cNvSpPr>
          <p:nvPr>
            <p:ph type="title"/>
          </p:nvPr>
        </p:nvSpPr>
        <p:spPr/>
        <p:txBody>
          <a:bodyPr/>
          <a:lstStyle/>
          <a:p>
            <a:r>
              <a:rPr lang="en-US" dirty="0"/>
              <a:t>VS2017 – IDE0017 – Object Initialization</a:t>
            </a:r>
          </a:p>
        </p:txBody>
      </p:sp>
      <p:pic>
        <p:nvPicPr>
          <p:cNvPr id="6" name="Picture 5"/>
          <p:cNvPicPr>
            <a:picLocks noChangeAspect="1"/>
          </p:cNvPicPr>
          <p:nvPr/>
        </p:nvPicPr>
        <p:blipFill>
          <a:blip r:embed="rId3"/>
          <a:stretch>
            <a:fillRect/>
          </a:stretch>
        </p:blipFill>
        <p:spPr>
          <a:xfrm>
            <a:off x="2194921" y="1951514"/>
            <a:ext cx="8673016" cy="5117460"/>
          </a:xfrm>
          <a:prstGeom prst="rect">
            <a:avLst/>
          </a:prstGeom>
        </p:spPr>
      </p:pic>
      <p:sp>
        <p:nvSpPr>
          <p:cNvPr id="13" name="Rectangle 12"/>
          <p:cNvSpPr/>
          <p:nvPr/>
        </p:nvSpPr>
        <p:spPr>
          <a:xfrm>
            <a:off x="7606657" y="6740702"/>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AnimalFactory.cs</a:t>
            </a:r>
            <a:endParaRPr lang="en-US" dirty="0"/>
          </a:p>
        </p:txBody>
      </p:sp>
      <p:pic>
        <p:nvPicPr>
          <p:cNvPr id="9" name="Picture 8"/>
          <p:cNvPicPr>
            <a:picLocks noChangeAspect="1"/>
          </p:cNvPicPr>
          <p:nvPr/>
        </p:nvPicPr>
        <p:blipFill>
          <a:blip r:embed="rId4"/>
          <a:stretch>
            <a:fillRect/>
          </a:stretch>
        </p:blipFill>
        <p:spPr>
          <a:xfrm>
            <a:off x="11053962" y="6406703"/>
            <a:ext cx="1382513" cy="474352"/>
          </a:xfrm>
          <a:prstGeom prst="rect">
            <a:avLst/>
          </a:prstGeom>
        </p:spPr>
      </p:pic>
    </p:spTree>
    <p:extLst>
      <p:ext uri="{BB962C8B-B14F-4D97-AF65-F5344CB8AC3E}">
        <p14:creationId xmlns:p14="http://schemas.microsoft.com/office/powerpoint/2010/main" val="5196946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en-US" dirty="0"/>
              <a:t>Move out </a:t>
            </a:r>
            <a:r>
              <a:rPr lang="en-US" dirty="0" err="1"/>
              <a:t>vars</a:t>
            </a:r>
            <a:r>
              <a:rPr lang="en-US" dirty="0"/>
              <a:t> inline using new c#7</a:t>
            </a:r>
          </a:p>
        </p:txBody>
      </p:sp>
      <p:sp>
        <p:nvSpPr>
          <p:cNvPr id="3" name="Title 2"/>
          <p:cNvSpPr>
            <a:spLocks noGrp="1"/>
          </p:cNvSpPr>
          <p:nvPr>
            <p:ph type="title"/>
          </p:nvPr>
        </p:nvSpPr>
        <p:spPr/>
        <p:txBody>
          <a:bodyPr/>
          <a:lstStyle/>
          <a:p>
            <a:r>
              <a:rPr lang="en-US" dirty="0"/>
              <a:t>VS2017 – IDE0018 – out </a:t>
            </a:r>
            <a:r>
              <a:rPr lang="en-US" dirty="0" err="1"/>
              <a:t>var</a:t>
            </a:r>
            <a:endParaRPr lang="en-US" dirty="0"/>
          </a:p>
        </p:txBody>
      </p:sp>
      <p:pic>
        <p:nvPicPr>
          <p:cNvPr id="5" name="Picture 4"/>
          <p:cNvPicPr>
            <a:picLocks noChangeAspect="1"/>
          </p:cNvPicPr>
          <p:nvPr/>
        </p:nvPicPr>
        <p:blipFill>
          <a:blip r:embed="rId3"/>
          <a:stretch>
            <a:fillRect/>
          </a:stretch>
        </p:blipFill>
        <p:spPr>
          <a:xfrm>
            <a:off x="2926433" y="2399994"/>
            <a:ext cx="7860317" cy="3923809"/>
          </a:xfrm>
          <a:prstGeom prst="rect">
            <a:avLst/>
          </a:prstGeom>
        </p:spPr>
      </p:pic>
      <p:sp>
        <p:nvSpPr>
          <p:cNvPr id="9" name="Rectangle 8"/>
          <p:cNvSpPr/>
          <p:nvPr/>
        </p:nvSpPr>
        <p:spPr>
          <a:xfrm>
            <a:off x="9321141" y="6494798"/>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AnimalFactory.cs</a:t>
            </a:r>
            <a:endParaRPr lang="en-US" dirty="0"/>
          </a:p>
        </p:txBody>
      </p:sp>
      <p:pic>
        <p:nvPicPr>
          <p:cNvPr id="10" name="Picture 9"/>
          <p:cNvPicPr>
            <a:picLocks noChangeAspect="1"/>
          </p:cNvPicPr>
          <p:nvPr/>
        </p:nvPicPr>
        <p:blipFill>
          <a:blip r:embed="rId4"/>
          <a:stretch>
            <a:fillRect/>
          </a:stretch>
        </p:blipFill>
        <p:spPr>
          <a:xfrm>
            <a:off x="10769449" y="6396568"/>
            <a:ext cx="1649015" cy="565791"/>
          </a:xfrm>
          <a:prstGeom prst="rect">
            <a:avLst/>
          </a:prstGeom>
        </p:spPr>
      </p:pic>
    </p:spTree>
    <p:extLst>
      <p:ext uri="{BB962C8B-B14F-4D97-AF65-F5344CB8AC3E}">
        <p14:creationId xmlns:p14="http://schemas.microsoft.com/office/powerpoint/2010/main" val="112587136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en-US" dirty="0"/>
              <a:t>Simplify null checks with null coalescing</a:t>
            </a:r>
          </a:p>
        </p:txBody>
      </p:sp>
      <p:sp>
        <p:nvSpPr>
          <p:cNvPr id="3" name="Title 2"/>
          <p:cNvSpPr>
            <a:spLocks noGrp="1"/>
          </p:cNvSpPr>
          <p:nvPr>
            <p:ph type="title"/>
          </p:nvPr>
        </p:nvSpPr>
        <p:spPr/>
        <p:txBody>
          <a:bodyPr/>
          <a:lstStyle/>
          <a:p>
            <a:r>
              <a:rPr lang="en-US" dirty="0"/>
              <a:t>VS2017 – IDE0016 – Simplify </a:t>
            </a:r>
            <a:r>
              <a:rPr lang="en-US" dirty="0" err="1"/>
              <a:t>nul</a:t>
            </a:r>
            <a:r>
              <a:rPr lang="en-US" dirty="0"/>
              <a:t> </a:t>
            </a:r>
            <a:r>
              <a:rPr lang="en-US" dirty="0" err="1"/>
              <a:t>lchecks</a:t>
            </a:r>
            <a:endParaRPr lang="en-US" dirty="0"/>
          </a:p>
        </p:txBody>
      </p:sp>
      <p:pic>
        <p:nvPicPr>
          <p:cNvPr id="8" name="Picture 7"/>
          <p:cNvPicPr>
            <a:picLocks noChangeAspect="1"/>
          </p:cNvPicPr>
          <p:nvPr/>
        </p:nvPicPr>
        <p:blipFill>
          <a:blip r:embed="rId3"/>
          <a:stretch>
            <a:fillRect/>
          </a:stretch>
        </p:blipFill>
        <p:spPr>
          <a:xfrm>
            <a:off x="1920604" y="1851668"/>
            <a:ext cx="9625396" cy="5142857"/>
          </a:xfrm>
          <a:prstGeom prst="rect">
            <a:avLst/>
          </a:prstGeom>
        </p:spPr>
      </p:pic>
      <p:sp>
        <p:nvSpPr>
          <p:cNvPr id="9" name="Rectangle 8"/>
          <p:cNvSpPr/>
          <p:nvPr/>
        </p:nvSpPr>
        <p:spPr>
          <a:xfrm>
            <a:off x="9588413" y="6592836"/>
            <a:ext cx="1957587"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Bird.cs</a:t>
            </a:r>
            <a:endParaRPr lang="en-US" dirty="0"/>
          </a:p>
        </p:txBody>
      </p:sp>
      <p:pic>
        <p:nvPicPr>
          <p:cNvPr id="10" name="Picture 9"/>
          <p:cNvPicPr>
            <a:picLocks noChangeAspect="1"/>
          </p:cNvPicPr>
          <p:nvPr/>
        </p:nvPicPr>
        <p:blipFill>
          <a:blip r:embed="rId4"/>
          <a:stretch>
            <a:fillRect/>
          </a:stretch>
        </p:blipFill>
        <p:spPr>
          <a:xfrm>
            <a:off x="11096417" y="2005685"/>
            <a:ext cx="1368450" cy="469527"/>
          </a:xfrm>
          <a:prstGeom prst="rect">
            <a:avLst/>
          </a:prstGeom>
        </p:spPr>
      </p:pic>
    </p:spTree>
    <p:extLst>
      <p:ext uri="{BB962C8B-B14F-4D97-AF65-F5344CB8AC3E}">
        <p14:creationId xmlns:p14="http://schemas.microsoft.com/office/powerpoint/2010/main" val="11969569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VS2017 – DV00XX – Dependency Validation</a:t>
            </a:r>
          </a:p>
        </p:txBody>
      </p:sp>
      <p:pic>
        <p:nvPicPr>
          <p:cNvPr id="5" name="Picture 4"/>
          <p:cNvPicPr>
            <a:picLocks noChangeAspect="1"/>
          </p:cNvPicPr>
          <p:nvPr/>
        </p:nvPicPr>
        <p:blipFill>
          <a:blip r:embed="rId3"/>
          <a:stretch>
            <a:fillRect/>
          </a:stretch>
        </p:blipFill>
        <p:spPr>
          <a:xfrm>
            <a:off x="183263" y="1759921"/>
            <a:ext cx="11035470" cy="3383243"/>
          </a:xfrm>
          <a:prstGeom prst="rect">
            <a:avLst/>
          </a:prstGeom>
        </p:spPr>
      </p:pic>
      <p:sp>
        <p:nvSpPr>
          <p:cNvPr id="2" name="Rectangle 1"/>
          <p:cNvSpPr/>
          <p:nvPr/>
        </p:nvSpPr>
        <p:spPr bwMode="auto">
          <a:xfrm>
            <a:off x="2926433" y="3588701"/>
            <a:ext cx="5943535" cy="28346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These don’t seem to be in vs2017 any more.  Cannot locate.</a:t>
            </a:r>
          </a:p>
        </p:txBody>
      </p:sp>
      <p:pic>
        <p:nvPicPr>
          <p:cNvPr id="8" name="Picture 7"/>
          <p:cNvPicPr>
            <a:picLocks noChangeAspect="1"/>
          </p:cNvPicPr>
          <p:nvPr/>
        </p:nvPicPr>
        <p:blipFill>
          <a:blip r:embed="rId4"/>
          <a:stretch>
            <a:fillRect/>
          </a:stretch>
        </p:blipFill>
        <p:spPr>
          <a:xfrm>
            <a:off x="10332992" y="6088390"/>
            <a:ext cx="1825645" cy="626394"/>
          </a:xfrm>
          <a:prstGeom prst="rect">
            <a:avLst/>
          </a:prstGeom>
        </p:spPr>
      </p:pic>
    </p:spTree>
    <p:extLst>
      <p:ext uri="{BB962C8B-B14F-4D97-AF65-F5344CB8AC3E}">
        <p14:creationId xmlns:p14="http://schemas.microsoft.com/office/powerpoint/2010/main" val="71971370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VS2017 Analyzer Deltas</a:t>
            </a:r>
          </a:p>
        </p:txBody>
      </p:sp>
      <p:sp>
        <p:nvSpPr>
          <p:cNvPr id="4" name="Text Placeholder 3"/>
          <p:cNvSpPr>
            <a:spLocks noGrp="1"/>
          </p:cNvSpPr>
          <p:nvPr>
            <p:ph type="body" sz="quarter" idx="10"/>
          </p:nvPr>
        </p:nvSpPr>
        <p:spPr>
          <a:xfrm>
            <a:off x="274639" y="1028409"/>
            <a:ext cx="5486399" cy="5656933"/>
          </a:xfrm>
        </p:spPr>
        <p:txBody>
          <a:bodyPr/>
          <a:lstStyle/>
          <a:p>
            <a:r>
              <a:rPr lang="en-US" sz="1200" b="1" dirty="0" err="1"/>
              <a:t>Microsoft.CodeAnalysis.CSharp</a:t>
            </a:r>
            <a:br>
              <a:rPr lang="en-US" sz="1200" dirty="0"/>
            </a:br>
            <a:r>
              <a:rPr lang="en-US" sz="1200" dirty="0"/>
              <a:t>[-] CS0028 Method has the wrong signature to be an entry point</a:t>
            </a:r>
            <a:br>
              <a:rPr lang="en-US" sz="1200" dirty="0"/>
            </a:br>
            <a:r>
              <a:rPr lang="en-US" sz="1200" dirty="0"/>
              <a:t>[-] CS0402 An entry point cannot be generic or in a generic type</a:t>
            </a:r>
            <a:br>
              <a:rPr lang="en-US" sz="1200" dirty="0"/>
            </a:br>
            <a:r>
              <a:rPr lang="en-US" sz="1200" dirty="0"/>
              <a:t>[-] CS7022 The entry point of the program is global script code</a:t>
            </a:r>
            <a:br>
              <a:rPr lang="en-US" sz="1200" dirty="0"/>
            </a:br>
            <a:r>
              <a:rPr lang="en-US" sz="1200" dirty="0"/>
              <a:t>[+] CS8123 The tuple element name is ignored because a different name is specified by the assignment target</a:t>
            </a:r>
          </a:p>
          <a:p>
            <a:r>
              <a:rPr lang="en-US" sz="1200" b="1" dirty="0" err="1"/>
              <a:t>Microsoft.CodeAnalysis.CSharp.EditorFeatures</a:t>
            </a:r>
            <a:br>
              <a:rPr lang="en-US" sz="1200" dirty="0"/>
            </a:br>
            <a:r>
              <a:rPr lang="en-US" sz="1200" dirty="0"/>
              <a:t>[+] IDE0007 Use implicit type</a:t>
            </a:r>
            <a:br>
              <a:rPr lang="en-US" sz="1200" dirty="0"/>
            </a:br>
            <a:r>
              <a:rPr lang="en-US" sz="1200" dirty="0"/>
              <a:t>[+] IDE0008 Use explicit type</a:t>
            </a:r>
            <a:br>
              <a:rPr lang="en-US" sz="1200" dirty="0"/>
            </a:br>
            <a:r>
              <a:rPr lang="en-US" sz="1200" dirty="0"/>
              <a:t>[+] IDE0009 Member access should be qualified</a:t>
            </a:r>
            <a:br>
              <a:rPr lang="en-US" sz="1200" dirty="0"/>
            </a:br>
            <a:r>
              <a:rPr lang="en-US" sz="1200" dirty="0"/>
              <a:t>[+] IDE0011 Add braces</a:t>
            </a:r>
            <a:br>
              <a:rPr lang="en-US" sz="1200" dirty="0"/>
            </a:br>
            <a:r>
              <a:rPr lang="en-US" sz="1200" dirty="0"/>
              <a:t>[+] IDE0012 Simplify Names</a:t>
            </a:r>
            <a:br>
              <a:rPr lang="en-US" sz="1200" dirty="0"/>
            </a:br>
            <a:r>
              <a:rPr lang="en-US" sz="1200" dirty="0"/>
              <a:t>[+] IDE0013 Simplify Names</a:t>
            </a:r>
            <a:br>
              <a:rPr lang="en-US" sz="1200" dirty="0"/>
            </a:br>
            <a:r>
              <a:rPr lang="en-US" sz="1200" dirty="0"/>
              <a:t>[+] IDE0014 Use framework type</a:t>
            </a:r>
            <a:br>
              <a:rPr lang="en-US" sz="1200" dirty="0"/>
            </a:br>
            <a:r>
              <a:rPr lang="en-US" sz="1200" dirty="0"/>
              <a:t>[+] IDE0015 Use framework type</a:t>
            </a:r>
            <a:br>
              <a:rPr lang="en-US" sz="1200" dirty="0"/>
            </a:br>
            <a:r>
              <a:rPr lang="en-US" sz="1200" dirty="0"/>
              <a:t>[+] IDE0016 Use ‘throw’ expression</a:t>
            </a:r>
            <a:br>
              <a:rPr lang="en-US" sz="1200" dirty="0"/>
            </a:br>
            <a:r>
              <a:rPr lang="en-US" sz="1200" dirty="0"/>
              <a:t>[+] IDE0017 Simplify object initialization</a:t>
            </a:r>
            <a:br>
              <a:rPr lang="en-US" sz="1200" dirty="0"/>
            </a:br>
            <a:r>
              <a:rPr lang="en-US" sz="1200" dirty="0"/>
              <a:t>[+] IDE0018 Inline variable declaration</a:t>
            </a:r>
            <a:br>
              <a:rPr lang="en-US" sz="1200" dirty="0"/>
            </a:br>
            <a:r>
              <a:rPr lang="en-US" sz="1200" dirty="0"/>
              <a:t>[+] IDE0019 Use pattern matching</a:t>
            </a:r>
            <a:br>
              <a:rPr lang="en-US" sz="1200" dirty="0"/>
            </a:br>
            <a:r>
              <a:rPr lang="en-US" sz="1200" dirty="0"/>
              <a:t>[+] IDE0020 Use pattern matching</a:t>
            </a:r>
            <a:br>
              <a:rPr lang="en-US" sz="1200" dirty="0"/>
            </a:br>
            <a:r>
              <a:rPr lang="en-US" sz="1200" dirty="0"/>
              <a:t>[+] IDE0021 Use expression body for methods</a:t>
            </a:r>
            <a:br>
              <a:rPr lang="en-US" sz="1200" dirty="0"/>
            </a:br>
            <a:r>
              <a:rPr lang="en-US" sz="1200" dirty="0"/>
              <a:t>[+] IDE0022 Use expression body for operators</a:t>
            </a:r>
            <a:br>
              <a:rPr lang="en-US" sz="1200" dirty="0"/>
            </a:br>
            <a:r>
              <a:rPr lang="en-US" sz="1200" dirty="0"/>
              <a:t>[+] IDE0023 Use expression body for operators</a:t>
            </a:r>
            <a:br>
              <a:rPr lang="en-US" sz="1200" dirty="0"/>
            </a:br>
            <a:r>
              <a:rPr lang="en-US" sz="1200" dirty="0"/>
              <a:t>[+] IDE0024 Use expression body for properties</a:t>
            </a:r>
            <a:br>
              <a:rPr lang="en-US" sz="1200" dirty="0"/>
            </a:br>
            <a:r>
              <a:rPr lang="en-US" sz="1200" dirty="0"/>
              <a:t>[+] IDE0025 Use expression body for indexers</a:t>
            </a:r>
            <a:br>
              <a:rPr lang="en-US" sz="1200" dirty="0"/>
            </a:br>
            <a:r>
              <a:rPr lang="en-US" sz="1200" dirty="0"/>
              <a:t>[+] IDE0026 Use expression body for accessors</a:t>
            </a:r>
            <a:br>
              <a:rPr lang="en-US" sz="1200" dirty="0"/>
            </a:br>
            <a:r>
              <a:rPr lang="en-US" sz="1200" dirty="0"/>
              <a:t>[+] IDE0027 Simplify </a:t>
            </a:r>
            <a:r>
              <a:rPr lang="en-US" sz="1200" dirty="0" err="1"/>
              <a:t>colection</a:t>
            </a:r>
            <a:r>
              <a:rPr lang="en-US" sz="1200" dirty="0"/>
              <a:t> initialization</a:t>
            </a:r>
            <a:br>
              <a:rPr lang="en-US" sz="1200" dirty="0"/>
            </a:br>
            <a:r>
              <a:rPr lang="en-US" sz="1200" dirty="0"/>
              <a:t>[+] IDE0028 Use coalesce expression</a:t>
            </a:r>
            <a:br>
              <a:rPr lang="en-US" sz="1200" dirty="0"/>
            </a:br>
            <a:r>
              <a:rPr lang="en-US" sz="1200" dirty="0"/>
              <a:t>[+] IDE0029 Use coalesce expression</a:t>
            </a:r>
            <a:br>
              <a:rPr lang="en-US" sz="1200" dirty="0"/>
            </a:br>
            <a:r>
              <a:rPr lang="en-US" sz="1200" dirty="0"/>
              <a:t>[+] IDE0030 Use null </a:t>
            </a:r>
            <a:r>
              <a:rPr lang="en-US" sz="1200" dirty="0" err="1"/>
              <a:t>propogation</a:t>
            </a:r>
            <a:br>
              <a:rPr lang="en-US" sz="1200" dirty="0"/>
            </a:br>
            <a:r>
              <a:rPr lang="en-US" sz="1200" dirty="0"/>
              <a:t>[+] IDE1005 Delegate invocation can be simplified</a:t>
            </a:r>
            <a:br>
              <a:rPr lang="en-US" sz="1200" dirty="0"/>
            </a:br>
            <a:r>
              <a:rPr lang="en-US" sz="1200" dirty="0"/>
              <a:t>[+] IDE1006 Naming Styles</a:t>
            </a:r>
          </a:p>
        </p:txBody>
      </p:sp>
      <p:sp>
        <p:nvSpPr>
          <p:cNvPr id="5" name="Text Placeholder 4"/>
          <p:cNvSpPr>
            <a:spLocks noGrp="1"/>
          </p:cNvSpPr>
          <p:nvPr>
            <p:ph type="body" sz="quarter" idx="11"/>
          </p:nvPr>
        </p:nvSpPr>
        <p:spPr>
          <a:xfrm>
            <a:off x="6677804" y="1028409"/>
            <a:ext cx="5486399" cy="6269409"/>
          </a:xfrm>
        </p:spPr>
        <p:txBody>
          <a:bodyPr/>
          <a:lstStyle/>
          <a:p>
            <a:r>
              <a:rPr lang="en-US" sz="1100" b="1" dirty="0" err="1"/>
              <a:t>Microsoft.CodeAnalysis.Features</a:t>
            </a:r>
            <a:br>
              <a:rPr lang="en-US" sz="1100" dirty="0"/>
            </a:br>
            <a:r>
              <a:rPr lang="en-US" sz="1100" dirty="0"/>
              <a:t>[+] IDE0010 Add missing cases</a:t>
            </a:r>
            <a:br>
              <a:rPr lang="en-US" sz="1100" dirty="0"/>
            </a:br>
            <a:r>
              <a:rPr lang="en-US" sz="1100" dirty="0"/>
              <a:t>[+] IDE0032 Use </a:t>
            </a:r>
            <a:r>
              <a:rPr lang="en-US" sz="1100" dirty="0" err="1"/>
              <a:t>explicity</a:t>
            </a:r>
            <a:r>
              <a:rPr lang="en-US" sz="1100" dirty="0"/>
              <a:t> provided tuple name</a:t>
            </a:r>
          </a:p>
          <a:p>
            <a:r>
              <a:rPr lang="en-US" sz="1100" b="1" dirty="0" err="1"/>
              <a:t>Microsoft.Rules.Managed</a:t>
            </a:r>
            <a:br>
              <a:rPr lang="en-US" sz="1100" dirty="0"/>
            </a:br>
            <a:r>
              <a:rPr lang="en-US" sz="1100" dirty="0"/>
              <a:t>[-] CA2123 Override link demands should be identical to base</a:t>
            </a:r>
            <a:br>
              <a:rPr lang="en-US" sz="1100" dirty="0"/>
            </a:br>
            <a:r>
              <a:rPr lang="en-US" sz="1100" dirty="0"/>
              <a:t>[-] CA2130: Security critical constants should be transparent</a:t>
            </a:r>
            <a:br>
              <a:rPr lang="en-US" sz="1100" dirty="0"/>
            </a:br>
            <a:r>
              <a:rPr lang="en-US" sz="1100" dirty="0"/>
              <a:t>[-] CA2131: Security critical types may not participate in type equivalence</a:t>
            </a:r>
            <a:br>
              <a:rPr lang="en-US" sz="1100" dirty="0"/>
            </a:br>
            <a:r>
              <a:rPr lang="en-US" sz="1100" dirty="0"/>
              <a:t>[-] CA2132: Default constructors must be at least as critical as base type default constructors</a:t>
            </a:r>
            <a:br>
              <a:rPr lang="en-US" sz="1100" dirty="0"/>
            </a:br>
            <a:r>
              <a:rPr lang="en-US" sz="1100" dirty="0"/>
              <a:t>[-] CA2133: Delegates must bind to methods with consistent transparency</a:t>
            </a:r>
            <a:br>
              <a:rPr lang="en-US" sz="1100" dirty="0"/>
            </a:br>
            <a:r>
              <a:rPr lang="en-US" sz="1100" dirty="0"/>
              <a:t>[-] CA2134: Methods must keep consistent transparency when overriding base methods</a:t>
            </a:r>
            <a:br>
              <a:rPr lang="en-US" sz="1100" dirty="0"/>
            </a:br>
            <a:r>
              <a:rPr lang="en-US" sz="1100" dirty="0"/>
              <a:t>[-] CA2135: Level 2 assemblies should not contain </a:t>
            </a:r>
            <a:r>
              <a:rPr lang="en-US" sz="1100" dirty="0" err="1"/>
              <a:t>LinkDemands</a:t>
            </a:r>
            <a:br>
              <a:rPr lang="en-US" sz="1100" dirty="0"/>
            </a:br>
            <a:r>
              <a:rPr lang="en-US" sz="1100" dirty="0"/>
              <a:t>[-] CA2136: Members should not have conflicting transparency annotations</a:t>
            </a:r>
            <a:br>
              <a:rPr lang="en-US" sz="1100" dirty="0"/>
            </a:br>
            <a:r>
              <a:rPr lang="en-US" sz="1100" dirty="0"/>
              <a:t>[-] CA2137: Transparent methods must contain only verifiable IL</a:t>
            </a:r>
            <a:br>
              <a:rPr lang="en-US" sz="1100" dirty="0"/>
            </a:br>
            <a:r>
              <a:rPr lang="en-US" sz="1100" dirty="0"/>
              <a:t>[-] CA2138: Transparent methods must not call methods with the </a:t>
            </a:r>
            <a:r>
              <a:rPr lang="en-US" sz="1100" dirty="0" err="1"/>
              <a:t>SuppressUnmanagedCodeSecurity</a:t>
            </a:r>
            <a:r>
              <a:rPr lang="en-US" sz="1100" dirty="0"/>
              <a:t> attribute</a:t>
            </a:r>
            <a:br>
              <a:rPr lang="en-US" sz="1100" dirty="0"/>
            </a:br>
            <a:r>
              <a:rPr lang="en-US" sz="1100" dirty="0"/>
              <a:t>[-] CA2139: Transparent methods may not use the </a:t>
            </a:r>
            <a:r>
              <a:rPr lang="en-US" sz="1100" dirty="0" err="1"/>
              <a:t>HandleProcessCorruptingExceptions</a:t>
            </a:r>
            <a:r>
              <a:rPr lang="en-US" sz="1100" dirty="0"/>
              <a:t> attribute</a:t>
            </a:r>
            <a:br>
              <a:rPr lang="en-US" sz="1100" dirty="0"/>
            </a:br>
            <a:r>
              <a:rPr lang="en-US" sz="1100" dirty="0"/>
              <a:t>[-] CA2140: Transparent code must not reference security critical items</a:t>
            </a:r>
            <a:br>
              <a:rPr lang="en-US" sz="1100" dirty="0"/>
            </a:br>
            <a:r>
              <a:rPr lang="en-US" sz="1100" dirty="0"/>
              <a:t>[-] CA2141:Transparent methods must not satisfy </a:t>
            </a:r>
            <a:r>
              <a:rPr lang="en-US" sz="1100" dirty="0" err="1"/>
              <a:t>LinkDemands</a:t>
            </a:r>
            <a:br>
              <a:rPr lang="en-US" sz="1100" dirty="0"/>
            </a:br>
            <a:r>
              <a:rPr lang="en-US" sz="1100" dirty="0"/>
              <a:t>[-] CA2142: Transparent code should not be protected with </a:t>
            </a:r>
            <a:r>
              <a:rPr lang="en-US" sz="1100" dirty="0" err="1"/>
              <a:t>LinkDemands</a:t>
            </a:r>
            <a:br>
              <a:rPr lang="en-US" sz="1100" dirty="0"/>
            </a:br>
            <a:r>
              <a:rPr lang="en-US" sz="1100" dirty="0"/>
              <a:t>[-] CA2143: Transparent methods should not use security demands</a:t>
            </a:r>
            <a:br>
              <a:rPr lang="en-US" sz="1100" dirty="0"/>
            </a:br>
            <a:r>
              <a:rPr lang="en-US" sz="1100" dirty="0"/>
              <a:t>[-] CA2144: Transparent code should not load assemblies from byte arrays</a:t>
            </a:r>
            <a:br>
              <a:rPr lang="en-US" sz="1100" dirty="0"/>
            </a:br>
            <a:r>
              <a:rPr lang="en-US" sz="1100" dirty="0"/>
              <a:t>[-] CA2145: Transparent methods should not be decorated with the </a:t>
            </a:r>
            <a:r>
              <a:rPr lang="en-US" sz="1100" dirty="0" err="1"/>
              <a:t>SuppressUnmanagedCodeSecurityAttribute</a:t>
            </a:r>
            <a:br>
              <a:rPr lang="en-US" sz="1100" dirty="0"/>
            </a:br>
            <a:r>
              <a:rPr lang="en-US" sz="1100" dirty="0"/>
              <a:t>[-] CA2146: Types must be at least as critical as their base types and interfaces</a:t>
            </a:r>
            <a:br>
              <a:rPr lang="en-US" sz="1100" dirty="0"/>
            </a:br>
            <a:r>
              <a:rPr lang="en-US" sz="1100" dirty="0"/>
              <a:t>[-] CA2147: Transparent methods may not use security asserts</a:t>
            </a:r>
            <a:br>
              <a:rPr lang="en-US" sz="1100" dirty="0"/>
            </a:br>
            <a:r>
              <a:rPr lang="en-US" sz="1100" dirty="0"/>
              <a:t>[-] CA2149: Transparent methods must not call into native code</a:t>
            </a:r>
            <a:br>
              <a:rPr lang="en-US" sz="1100" dirty="0"/>
            </a:br>
            <a:r>
              <a:rPr lang="en-US" sz="1100" dirty="0"/>
              <a:t>[-] CA2151: Fields with critical types should be security critical.</a:t>
            </a:r>
            <a:br>
              <a:rPr lang="en-US" sz="1100" dirty="0"/>
            </a:br>
            <a:r>
              <a:rPr lang="en-US" sz="1100" dirty="0"/>
              <a:t>[-] CA5122: P/Invoke declarations should not be safe-critical</a:t>
            </a:r>
          </a:p>
          <a:p>
            <a:r>
              <a:rPr lang="en-US" sz="1100" b="1" dirty="0" err="1"/>
              <a:t>Microsoft.VisualStudio.Azure.Fabric.DiagnosticAnalyzers</a:t>
            </a:r>
            <a:br>
              <a:rPr lang="en-US" sz="1100" dirty="0"/>
            </a:br>
            <a:r>
              <a:rPr lang="en-US" sz="1100" dirty="0"/>
              <a:t>[+] SF1001 The name of a service type has not been consistently applied in all places</a:t>
            </a:r>
            <a:br>
              <a:rPr lang="en-US" sz="1100" dirty="0"/>
            </a:br>
            <a:r>
              <a:rPr lang="en-US" sz="1100" dirty="0"/>
              <a:t>[+] SF1002 Assembly name and </a:t>
            </a:r>
            <a:r>
              <a:rPr lang="en-US" sz="1100" dirty="0" err="1"/>
              <a:t>serviceentry</a:t>
            </a:r>
            <a:r>
              <a:rPr lang="en-US" sz="1100" dirty="0"/>
              <a:t> point are inconsistent across project and manifest</a:t>
            </a:r>
          </a:p>
          <a:p>
            <a:endParaRPr lang="en-US" dirty="0"/>
          </a:p>
        </p:txBody>
      </p:sp>
      <p:sp>
        <p:nvSpPr>
          <p:cNvPr id="6" name="Rectangle 5"/>
          <p:cNvSpPr/>
          <p:nvPr/>
        </p:nvSpPr>
        <p:spPr>
          <a:xfrm>
            <a:off x="305295" y="6625193"/>
            <a:ext cx="9509056" cy="369332"/>
          </a:xfrm>
          <a:prstGeom prst="rect">
            <a:avLst/>
          </a:prstGeom>
        </p:spPr>
        <p:txBody>
          <a:bodyPr wrap="square">
            <a:spAutoFit/>
          </a:bodyPr>
          <a:lstStyle/>
          <a:p>
            <a:r>
              <a:rPr lang="en-US" dirty="0"/>
              <a:t>https://blogs.msdn.microsoft.com/devfish/2017/02/02/roslyn-analyzer-deltas-for-vs2017-rc3/</a:t>
            </a:r>
          </a:p>
        </p:txBody>
      </p:sp>
    </p:spTree>
    <p:extLst>
      <p:ext uri="{BB962C8B-B14F-4D97-AF65-F5344CB8AC3E}">
        <p14:creationId xmlns:p14="http://schemas.microsoft.com/office/powerpoint/2010/main" val="178436600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3447098"/>
          </a:xfrm>
        </p:spPr>
        <p:txBody>
          <a:bodyPr/>
          <a:lstStyle/>
          <a:p>
            <a:r>
              <a:rPr lang="en-US" dirty="0"/>
              <a:t>Tools &gt; Extensions and Updates</a:t>
            </a:r>
          </a:p>
          <a:p>
            <a:r>
              <a:rPr lang="en-US" dirty="0"/>
              <a:t>Search Analyzers</a:t>
            </a:r>
          </a:p>
          <a:p>
            <a:r>
              <a:rPr lang="en-US" dirty="0"/>
              <a:t>Installed machine wide</a:t>
            </a:r>
          </a:p>
          <a:p>
            <a:r>
              <a:rPr lang="en-US" dirty="0"/>
              <a:t>Always available in rulesets unless turned off</a:t>
            </a:r>
          </a:p>
          <a:p>
            <a:pPr marL="0" indent="0">
              <a:buNone/>
            </a:pPr>
            <a:endParaRPr lang="en-US" dirty="0"/>
          </a:p>
        </p:txBody>
      </p:sp>
      <p:sp>
        <p:nvSpPr>
          <p:cNvPr id="2" name="Title 1"/>
          <p:cNvSpPr>
            <a:spLocks noGrp="1"/>
          </p:cNvSpPr>
          <p:nvPr>
            <p:ph type="title"/>
          </p:nvPr>
        </p:nvSpPr>
        <p:spPr/>
        <p:txBody>
          <a:bodyPr/>
          <a:lstStyle/>
          <a:p>
            <a:r>
              <a:rPr lang="en-US" dirty="0"/>
              <a:t>Machine Wide Analyzers via Extensions</a:t>
            </a:r>
          </a:p>
        </p:txBody>
      </p:sp>
      <p:pic>
        <p:nvPicPr>
          <p:cNvPr id="4" name="Picture 3"/>
          <p:cNvPicPr>
            <a:picLocks noChangeAspect="1"/>
          </p:cNvPicPr>
          <p:nvPr/>
        </p:nvPicPr>
        <p:blipFill>
          <a:blip r:embed="rId2"/>
          <a:stretch>
            <a:fillRect/>
          </a:stretch>
        </p:blipFill>
        <p:spPr>
          <a:xfrm>
            <a:off x="6188075" y="3924559"/>
            <a:ext cx="5900737" cy="3035134"/>
          </a:xfrm>
          <a:prstGeom prst="rect">
            <a:avLst/>
          </a:prstGeom>
        </p:spPr>
      </p:pic>
    </p:spTree>
    <p:extLst>
      <p:ext uri="{BB962C8B-B14F-4D97-AF65-F5344CB8AC3E}">
        <p14:creationId xmlns:p14="http://schemas.microsoft.com/office/powerpoint/2010/main" val="134677866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474847" y="1861968"/>
            <a:ext cx="3524742" cy="46488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Content Placeholder 2"/>
          <p:cNvSpPr>
            <a:spLocks noGrp="1"/>
          </p:cNvSpPr>
          <p:nvPr>
            <p:ph type="body" sz="quarter" idx="10"/>
          </p:nvPr>
        </p:nvSpPr>
        <p:spPr/>
        <p:txBody>
          <a:bodyPr/>
          <a:lstStyle/>
          <a:p>
            <a:r>
              <a:rPr lang="en-US" dirty="0"/>
              <a:t>[right-mouse] project</a:t>
            </a:r>
          </a:p>
          <a:p>
            <a:r>
              <a:rPr lang="en-US" dirty="0"/>
              <a:t>Manage </a:t>
            </a:r>
            <a:r>
              <a:rPr lang="en-US" dirty="0" err="1"/>
              <a:t>NuGet</a:t>
            </a:r>
            <a:r>
              <a:rPr lang="en-US" dirty="0"/>
              <a:t> packages</a:t>
            </a:r>
          </a:p>
          <a:p>
            <a:r>
              <a:rPr lang="en-US" dirty="0"/>
              <a:t>Search “Analyzer”</a:t>
            </a:r>
          </a:p>
          <a:p>
            <a:r>
              <a:rPr lang="en-US" dirty="0"/>
              <a:t>Install lib</a:t>
            </a:r>
          </a:p>
        </p:txBody>
      </p:sp>
      <p:sp>
        <p:nvSpPr>
          <p:cNvPr id="2" name="Title 1"/>
          <p:cNvSpPr>
            <a:spLocks noGrp="1"/>
          </p:cNvSpPr>
          <p:nvPr>
            <p:ph type="title"/>
          </p:nvPr>
        </p:nvSpPr>
        <p:spPr/>
        <p:txBody>
          <a:bodyPr/>
          <a:lstStyle/>
          <a:p>
            <a:r>
              <a:rPr lang="en-US" dirty="0"/>
              <a:t>Project level analyzers via </a:t>
            </a:r>
            <a:r>
              <a:rPr lang="en-US" dirty="0" err="1"/>
              <a:t>NuGet</a:t>
            </a:r>
            <a:endParaRPr lang="en-US" dirty="0"/>
          </a:p>
        </p:txBody>
      </p:sp>
      <p:pic>
        <p:nvPicPr>
          <p:cNvPr id="4" name="Picture 3"/>
          <p:cNvPicPr>
            <a:picLocks noChangeAspect="1"/>
          </p:cNvPicPr>
          <p:nvPr/>
        </p:nvPicPr>
        <p:blipFill>
          <a:blip r:embed="rId3"/>
          <a:stretch>
            <a:fillRect/>
          </a:stretch>
        </p:blipFill>
        <p:spPr>
          <a:xfrm>
            <a:off x="579437" y="4868862"/>
            <a:ext cx="8692105" cy="13430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656204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075336"/>
            <a:ext cx="4892040" cy="2843855"/>
          </a:xfrm>
        </p:spPr>
        <p:txBody>
          <a:bodyPr/>
          <a:lstStyle/>
          <a:p>
            <a:r>
              <a:rPr lang="en-US" dirty="0"/>
              <a:t>Hi, I used Roslyn Analyzers to find this bug.  And I’m </a:t>
            </a:r>
            <a:r>
              <a:rPr lang="en-US" dirty="0" err="1"/>
              <a:t>sooo</a:t>
            </a:r>
            <a:r>
              <a:rPr lang="en-US" dirty="0"/>
              <a:t> happy!</a:t>
            </a:r>
          </a:p>
        </p:txBody>
      </p:sp>
      <p:pic>
        <p:nvPicPr>
          <p:cNvPr id="7" name="Graphic 6" descr="Smiling Face with Solid Fil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37" y="5417481"/>
            <a:ext cx="1371595" cy="1371595"/>
          </a:xfrm>
          <a:prstGeom prst="rect">
            <a:avLst/>
          </a:prstGeom>
        </p:spPr>
      </p:pic>
    </p:spTree>
    <p:extLst>
      <p:ext uri="{BB962C8B-B14F-4D97-AF65-F5344CB8AC3E}">
        <p14:creationId xmlns:p14="http://schemas.microsoft.com/office/powerpoint/2010/main" val="331956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[right-mouse] project</a:t>
            </a:r>
          </a:p>
          <a:p>
            <a:r>
              <a:rPr lang="en-US" dirty="0"/>
              <a:t>Manage </a:t>
            </a:r>
            <a:r>
              <a:rPr lang="en-US" dirty="0" err="1"/>
              <a:t>NuGet</a:t>
            </a:r>
            <a:r>
              <a:rPr lang="en-US" dirty="0"/>
              <a:t> packages</a:t>
            </a:r>
          </a:p>
          <a:p>
            <a:r>
              <a:rPr lang="en-US" dirty="0"/>
              <a:t>Search “Analyzer”</a:t>
            </a:r>
          </a:p>
          <a:p>
            <a:r>
              <a:rPr lang="en-US" dirty="0"/>
              <a:t>Install lib</a:t>
            </a:r>
          </a:p>
        </p:txBody>
      </p:sp>
      <p:sp>
        <p:nvSpPr>
          <p:cNvPr id="2" name="Title 1"/>
          <p:cNvSpPr>
            <a:spLocks noGrp="1"/>
          </p:cNvSpPr>
          <p:nvPr>
            <p:ph type="title"/>
          </p:nvPr>
        </p:nvSpPr>
        <p:spPr/>
        <p:txBody>
          <a:bodyPr/>
          <a:lstStyle/>
          <a:p>
            <a:r>
              <a:rPr lang="en-US" dirty="0"/>
              <a:t>Project level analyzers via </a:t>
            </a:r>
            <a:r>
              <a:rPr lang="en-US" dirty="0" err="1"/>
              <a:t>NuGet</a:t>
            </a:r>
            <a:endParaRPr lang="en-US" dirty="0"/>
          </a:p>
        </p:txBody>
      </p:sp>
      <p:pic>
        <p:nvPicPr>
          <p:cNvPr id="6" name="Picture 5"/>
          <p:cNvPicPr>
            <a:picLocks noChangeAspect="1"/>
          </p:cNvPicPr>
          <p:nvPr/>
        </p:nvPicPr>
        <p:blipFill>
          <a:blip r:embed="rId2"/>
          <a:stretch>
            <a:fillRect/>
          </a:stretch>
        </p:blipFill>
        <p:spPr>
          <a:xfrm>
            <a:off x="6255310" y="1592262"/>
            <a:ext cx="3803222" cy="52701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9938984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3551" y="2308555"/>
            <a:ext cx="11887200" cy="4555093"/>
          </a:xfrm>
        </p:spPr>
        <p:txBody>
          <a:bodyPr/>
          <a:lstStyle/>
          <a:p>
            <a:r>
              <a:rPr lang="en-US" dirty="0"/>
              <a:t>C:\orma\ORMA\ORMA\External\Foundation\AcuityBrands.Foundation.iOS\BluetoothLE\iOSBleAdapter.cs(17):public class </a:t>
            </a:r>
            <a:r>
              <a:rPr lang="en-US" dirty="0" err="1"/>
              <a:t>iOSBleAdapter</a:t>
            </a:r>
            <a:r>
              <a:rPr lang="en-US" dirty="0"/>
              <a:t> : </a:t>
            </a:r>
            <a:r>
              <a:rPr lang="en-US" dirty="0" err="1"/>
              <a:t>IBleAdapter</a:t>
            </a:r>
            <a:endParaRPr lang="en-US" dirty="0"/>
          </a:p>
          <a:p>
            <a:r>
              <a:rPr lang="en-US" dirty="0" err="1"/>
              <a:t>Iosbleadapter</a:t>
            </a:r>
            <a:r>
              <a:rPr lang="en-US" dirty="0"/>
              <a:t> / line 191 / return null</a:t>
            </a:r>
          </a:p>
          <a:p>
            <a:r>
              <a:rPr lang="en-US" dirty="0" err="1"/>
              <a:t>Iosbleadapter</a:t>
            </a:r>
            <a:r>
              <a:rPr lang="en-US" dirty="0"/>
              <a:t> / line 330 / </a:t>
            </a:r>
            <a:r>
              <a:rPr lang="en-US" dirty="0" err="1"/>
              <a:t>firstordefault</a:t>
            </a:r>
            <a:r>
              <a:rPr lang="en-US" dirty="0"/>
              <a:t> v find</a:t>
            </a:r>
          </a:p>
          <a:p>
            <a:r>
              <a:rPr lang="en-US" dirty="0" err="1"/>
              <a:t>Androidbleadapter.cs</a:t>
            </a:r>
            <a:r>
              <a:rPr lang="en-US" dirty="0"/>
              <a:t> / line 99 / explore loop</a:t>
            </a:r>
          </a:p>
          <a:p>
            <a:endParaRPr lang="en-US" dirty="0"/>
          </a:p>
        </p:txBody>
      </p:sp>
      <p:sp>
        <p:nvSpPr>
          <p:cNvPr id="3" name="Title 2"/>
          <p:cNvSpPr>
            <a:spLocks noGrp="1"/>
          </p:cNvSpPr>
          <p:nvPr>
            <p:ph type="title"/>
          </p:nvPr>
        </p:nvSpPr>
        <p:spPr/>
        <p:txBody>
          <a:bodyPr/>
          <a:lstStyle/>
          <a:p>
            <a:r>
              <a:rPr lang="en-US" dirty="0"/>
              <a:t>Xamarin – </a:t>
            </a:r>
            <a:r>
              <a:rPr lang="en-US" dirty="0" err="1"/>
              <a:t>Builtins</a:t>
            </a:r>
            <a:r>
              <a:rPr lang="en-US" dirty="0"/>
              <a:t> don’t work with </a:t>
            </a:r>
            <a:r>
              <a:rPr lang="en-US" dirty="0" err="1"/>
              <a:t>ios</a:t>
            </a:r>
            <a:r>
              <a:rPr lang="en-US" dirty="0"/>
              <a:t>/droid but..</a:t>
            </a:r>
          </a:p>
        </p:txBody>
      </p:sp>
    </p:spTree>
    <p:extLst>
      <p:ext uri="{BB962C8B-B14F-4D97-AF65-F5344CB8AC3E}">
        <p14:creationId xmlns:p14="http://schemas.microsoft.com/office/powerpoint/2010/main" val="324617176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39978"/>
          </a:xfrm>
        </p:spPr>
        <p:txBody>
          <a:bodyPr/>
          <a:lstStyle/>
          <a:p>
            <a:r>
              <a:rPr lang="en-US" dirty="0"/>
              <a:t>Can be used to block Check-Ins – Quality Gates</a:t>
            </a:r>
          </a:p>
          <a:p>
            <a:r>
              <a:rPr lang="en-US" dirty="0">
                <a:hlinkClick r:id="rId2"/>
              </a:rPr>
              <a:t>https://msdn.microsoft.com/en-us/library/dd264876.aspx</a:t>
            </a:r>
            <a:endParaRPr lang="en-US" dirty="0"/>
          </a:p>
          <a:p>
            <a:endParaRPr lang="en-US" dirty="0"/>
          </a:p>
          <a:p>
            <a:r>
              <a:rPr lang="en-US" dirty="0"/>
              <a:t>Run as part of VSTS Build - </a:t>
            </a:r>
            <a:r>
              <a:rPr lang="en-US" dirty="0">
                <a:hlinkClick r:id="rId3"/>
              </a:rPr>
              <a:t>https://social.msdn.microsoft.com/Forums/en-US/d006edf6-8c4d-40a8-aa97-cf29f940ca59/tfs-2015-build-how-to-run-code-analysis?forum=tfsbuild</a:t>
            </a:r>
            <a:r>
              <a:rPr lang="en-US" dirty="0"/>
              <a:t> </a:t>
            </a:r>
          </a:p>
        </p:txBody>
      </p:sp>
      <p:sp>
        <p:nvSpPr>
          <p:cNvPr id="3" name="Title 2"/>
          <p:cNvSpPr>
            <a:spLocks noGrp="1"/>
          </p:cNvSpPr>
          <p:nvPr>
            <p:ph type="title"/>
          </p:nvPr>
        </p:nvSpPr>
        <p:spPr/>
        <p:txBody>
          <a:bodyPr/>
          <a:lstStyle/>
          <a:p>
            <a:r>
              <a:rPr lang="en-US" dirty="0"/>
              <a:t>Builds and </a:t>
            </a:r>
            <a:r>
              <a:rPr lang="en-US" dirty="0" err="1"/>
              <a:t>Checkins</a:t>
            </a:r>
            <a:endParaRPr lang="en-US" dirty="0"/>
          </a:p>
        </p:txBody>
      </p:sp>
    </p:spTree>
    <p:extLst>
      <p:ext uri="{BB962C8B-B14F-4D97-AF65-F5344CB8AC3E}">
        <p14:creationId xmlns:p14="http://schemas.microsoft.com/office/powerpoint/2010/main" val="105871690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a:t>Custom </a:t>
            </a:r>
            <a:r>
              <a:rPr lang="en-US" sz="5400" dirty="0" err="1"/>
              <a:t>RuleSet</a:t>
            </a:r>
            <a:r>
              <a:rPr lang="en-US" sz="5400" dirty="0"/>
              <a:t> Creation for Client</a:t>
            </a:r>
          </a:p>
        </p:txBody>
      </p:sp>
      <p:sp>
        <p:nvSpPr>
          <p:cNvPr id="5" name="Text Placeholder 4"/>
          <p:cNvSpPr>
            <a:spLocks noGrp="1"/>
          </p:cNvSpPr>
          <p:nvPr>
            <p:ph type="body" idx="1"/>
          </p:nvPr>
        </p:nvSpPr>
        <p:spPr/>
        <p:txBody>
          <a:bodyPr/>
          <a:lstStyle/>
          <a:p>
            <a:r>
              <a:rPr lang="en-US" dirty="0"/>
              <a:t>Tell me, show me!</a:t>
            </a:r>
          </a:p>
        </p:txBody>
      </p:sp>
      <p:pic>
        <p:nvPicPr>
          <p:cNvPr id="6" name="Graphic 5" descr="Information"/>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0210" y="6049970"/>
            <a:ext cx="914400" cy="914400"/>
          </a:xfrm>
          <a:prstGeom prst="rect">
            <a:avLst/>
          </a:prstGeom>
        </p:spPr>
      </p:pic>
      <p:pic>
        <p:nvPicPr>
          <p:cNvPr id="8" name="Graphic 7" descr="Warni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00542" y="6063901"/>
            <a:ext cx="914400" cy="914400"/>
          </a:xfrm>
          <a:prstGeom prst="rect">
            <a:avLst/>
          </a:prstGeom>
        </p:spPr>
      </p:pic>
      <p:pic>
        <p:nvPicPr>
          <p:cNvPr id="10" name="Graphic 9" descr="Help"/>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02438" y="6028296"/>
            <a:ext cx="914400" cy="914400"/>
          </a:xfrm>
          <a:prstGeom prst="rect">
            <a:avLst/>
          </a:prstGeom>
        </p:spPr>
      </p:pic>
      <p:pic>
        <p:nvPicPr>
          <p:cNvPr id="12" name="Graphic 11" descr="No sign"/>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87886" y="6028296"/>
            <a:ext cx="914400" cy="914400"/>
          </a:xfrm>
          <a:prstGeom prst="rect">
            <a:avLst/>
          </a:prstGeom>
        </p:spPr>
      </p:pic>
      <p:pic>
        <p:nvPicPr>
          <p:cNvPr id="14" name="Graphic 13" descr="High Voltage"/>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31238" y="6049970"/>
            <a:ext cx="914400" cy="914400"/>
          </a:xfrm>
          <a:prstGeom prst="rect">
            <a:avLst/>
          </a:prstGeom>
        </p:spPr>
      </p:pic>
      <p:pic>
        <p:nvPicPr>
          <p:cNvPr id="16" name="Graphic 15" descr="Forbidden"/>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45638" y="6080125"/>
            <a:ext cx="914400" cy="914400"/>
          </a:xfrm>
          <a:prstGeom prst="rect">
            <a:avLst/>
          </a:prstGeom>
        </p:spPr>
      </p:pic>
      <p:pic>
        <p:nvPicPr>
          <p:cNvPr id="18" name="Graphic 17" descr="Fire"/>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88990" y="5966115"/>
            <a:ext cx="914400" cy="914400"/>
          </a:xfrm>
          <a:prstGeom prst="rect">
            <a:avLst/>
          </a:prstGeom>
        </p:spPr>
      </p:pic>
      <p:pic>
        <p:nvPicPr>
          <p:cNvPr id="20" name="Graphic 19" descr="Radioactive"/>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203390" y="5966115"/>
            <a:ext cx="914400" cy="914400"/>
          </a:xfrm>
          <a:prstGeom prst="rect">
            <a:avLst/>
          </a:prstGeom>
        </p:spPr>
      </p:pic>
      <p:pic>
        <p:nvPicPr>
          <p:cNvPr id="22" name="Graphic 21" descr="Smoking"/>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247382" y="5966115"/>
            <a:ext cx="914400" cy="914400"/>
          </a:xfrm>
          <a:prstGeom prst="rect">
            <a:avLst/>
          </a:prstGeom>
        </p:spPr>
      </p:pic>
    </p:spTree>
    <p:extLst>
      <p:ext uri="{BB962C8B-B14F-4D97-AF65-F5344CB8AC3E}">
        <p14:creationId xmlns:p14="http://schemas.microsoft.com/office/powerpoint/2010/main" val="201153263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p:txBody>
          <a:bodyPr>
            <a:normAutofit fontScale="25000" lnSpcReduction="20000"/>
          </a:bodyPr>
          <a:lstStyle/>
          <a:p>
            <a:r>
              <a:rPr lang="en-US" sz="9600" b="1" dirty="0"/>
              <a:t>Install at machine level!</a:t>
            </a:r>
          </a:p>
          <a:p>
            <a:r>
              <a:rPr lang="en-US" sz="9600" b="1" dirty="0"/>
              <a:t>Base Analyzer Rule Set - those supplied with ide.  </a:t>
            </a:r>
            <a:endParaRPr lang="en-US" sz="9600" dirty="0"/>
          </a:p>
          <a:p>
            <a:pPr fontAlgn="ctr"/>
            <a:r>
              <a:rPr lang="en-US" sz="9600" dirty="0"/>
              <a:t>Add following Analyzers to a custom Ruleset</a:t>
            </a:r>
          </a:p>
          <a:p>
            <a:pPr lvl="1" fontAlgn="ctr"/>
            <a:r>
              <a:rPr lang="en-US" sz="9600" dirty="0"/>
              <a:t>Microsoft Extended Correctness Rules</a:t>
            </a:r>
          </a:p>
          <a:p>
            <a:pPr lvl="1" fontAlgn="ctr"/>
            <a:r>
              <a:rPr lang="en-US" sz="9600" dirty="0"/>
              <a:t>Microsoft Globalization Rules</a:t>
            </a:r>
          </a:p>
          <a:p>
            <a:pPr lvl="1" fontAlgn="ctr"/>
            <a:r>
              <a:rPr lang="en-US" sz="9600" dirty="0"/>
              <a:t>Microsoft Security Rules</a:t>
            </a:r>
          </a:p>
          <a:p>
            <a:pPr lvl="1" fontAlgn="ctr"/>
            <a:r>
              <a:rPr lang="en-US" sz="9600" dirty="0"/>
              <a:t>Microsoft Manage Code Recommended Rules</a:t>
            </a:r>
          </a:p>
          <a:p>
            <a:pPr fontAlgn="ctr"/>
            <a:r>
              <a:rPr lang="en-US" sz="9600" dirty="0"/>
              <a:t>Enable Following Rules </a:t>
            </a:r>
          </a:p>
          <a:p>
            <a:pPr lvl="1" fontAlgn="ctr"/>
            <a:r>
              <a:rPr lang="en-US" sz="9600" dirty="0"/>
              <a:t>CA1002  - Do not expose generic lists</a:t>
            </a:r>
          </a:p>
          <a:p>
            <a:pPr lvl="1" fontAlgn="ctr"/>
            <a:r>
              <a:rPr lang="en-US" sz="9600" dirty="0"/>
              <a:t>CA2000 - Dispose check - catches several IDisposable pattern violations</a:t>
            </a:r>
          </a:p>
          <a:p>
            <a:pPr fontAlgn="ctr"/>
            <a:r>
              <a:rPr lang="en-US" sz="9600" dirty="0"/>
              <a:t>Disable Following Rules</a:t>
            </a:r>
          </a:p>
          <a:p>
            <a:pPr lvl="1" fontAlgn="ctr"/>
            <a:r>
              <a:rPr lang="en-US" sz="9600" dirty="0"/>
              <a:t>CA2210 - Strong name key should be used for assemblies.  Revisit after standardizing build architecture.</a:t>
            </a:r>
          </a:p>
          <a:p>
            <a:pPr lvl="1" fontAlgn="ctr"/>
            <a:r>
              <a:rPr lang="en-US" sz="9600" dirty="0"/>
              <a:t>CA2204 - Literals should be spelled correctly - Styling Standardization is not a concern at this point for already existing errors.</a:t>
            </a:r>
          </a:p>
          <a:p>
            <a:endParaRPr lang="en-US" dirty="0"/>
          </a:p>
        </p:txBody>
      </p:sp>
      <p:sp>
        <p:nvSpPr>
          <p:cNvPr id="4" name="Title 3"/>
          <p:cNvSpPr>
            <a:spLocks noGrp="1"/>
          </p:cNvSpPr>
          <p:nvPr>
            <p:ph type="title"/>
          </p:nvPr>
        </p:nvSpPr>
        <p:spPr/>
        <p:txBody>
          <a:bodyPr/>
          <a:lstStyle/>
          <a:p>
            <a:r>
              <a:rPr lang="en-US" dirty="0"/>
              <a:t>Base Analyzer Set</a:t>
            </a:r>
          </a:p>
        </p:txBody>
      </p:sp>
      <p:pic>
        <p:nvPicPr>
          <p:cNvPr id="6" name="Picture 5"/>
          <p:cNvPicPr>
            <a:picLocks noChangeAspect="1"/>
          </p:cNvPicPr>
          <p:nvPr/>
        </p:nvPicPr>
        <p:blipFill>
          <a:blip r:embed="rId2"/>
          <a:stretch>
            <a:fillRect/>
          </a:stretch>
        </p:blipFill>
        <p:spPr>
          <a:xfrm>
            <a:off x="7818437" y="144462"/>
            <a:ext cx="4463129" cy="2497579"/>
          </a:xfrm>
          <a:prstGeom prst="rect">
            <a:avLst/>
          </a:prstGeom>
        </p:spPr>
      </p:pic>
    </p:spTree>
    <p:extLst>
      <p:ext uri="{BB962C8B-B14F-4D97-AF65-F5344CB8AC3E}">
        <p14:creationId xmlns:p14="http://schemas.microsoft.com/office/powerpoint/2010/main" val="298163993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092881"/>
          </a:xfrm>
        </p:spPr>
        <p:txBody>
          <a:bodyPr/>
          <a:lstStyle/>
          <a:p>
            <a:r>
              <a:rPr lang="en-US" dirty="0"/>
              <a:t>Apply against compiled code</a:t>
            </a:r>
          </a:p>
          <a:p>
            <a:r>
              <a:rPr lang="en-US" dirty="0"/>
              <a:t>Projects must be fully built to get ruleset applied</a:t>
            </a:r>
          </a:p>
          <a:p>
            <a:r>
              <a:rPr lang="en-US" dirty="0"/>
              <a:t>May not show up if you have errors</a:t>
            </a:r>
          </a:p>
        </p:txBody>
      </p:sp>
      <p:sp>
        <p:nvSpPr>
          <p:cNvPr id="3" name="Title 2"/>
          <p:cNvSpPr>
            <a:spLocks noGrp="1"/>
          </p:cNvSpPr>
          <p:nvPr>
            <p:ph type="title"/>
          </p:nvPr>
        </p:nvSpPr>
        <p:spPr/>
        <p:txBody>
          <a:bodyPr/>
          <a:lstStyle/>
          <a:p>
            <a:r>
              <a:rPr lang="en-US" dirty="0"/>
              <a:t>Managed Binary Analysis (</a:t>
            </a:r>
            <a:r>
              <a:rPr lang="en-US" dirty="0" err="1"/>
              <a:t>CAxx</a:t>
            </a:r>
            <a:r>
              <a:rPr lang="en-US" dirty="0"/>
              <a:t>) Rules</a:t>
            </a:r>
          </a:p>
        </p:txBody>
      </p:sp>
    </p:spTree>
    <p:extLst>
      <p:ext uri="{BB962C8B-B14F-4D97-AF65-F5344CB8AC3E}">
        <p14:creationId xmlns:p14="http://schemas.microsoft.com/office/powerpoint/2010/main" val="23943567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912114"/>
          </a:xfrm>
        </p:spPr>
        <p:txBody>
          <a:bodyPr/>
          <a:lstStyle/>
          <a:p>
            <a:r>
              <a:rPr lang="en-US" sz="3200" b="1" dirty="0">
                <a:highlight>
                  <a:srgbClr val="FFFF00"/>
                </a:highlight>
              </a:rPr>
              <a:t>Out of scope for this talk</a:t>
            </a:r>
          </a:p>
          <a:p>
            <a:r>
              <a:rPr lang="en-US" sz="3200" dirty="0"/>
              <a:t>Getting Started Writing a Custom Analyzer &amp; Code Fix - </a:t>
            </a:r>
            <a:r>
              <a:rPr lang="en-US" sz="3200" dirty="0">
                <a:hlinkClick r:id="rId3"/>
              </a:rPr>
              <a:t>https://github.com/dotnet/roslyn/wiki/Getting-Started-Writing-a-Custom-Analyzer-&amp;-Code-Fix</a:t>
            </a:r>
            <a:r>
              <a:rPr lang="en-US" sz="3200" dirty="0"/>
              <a:t> </a:t>
            </a:r>
          </a:p>
          <a:p>
            <a:r>
              <a:rPr lang="en-US" sz="3200" dirty="0"/>
              <a:t>Power of Roslyn: Improving Your Productivity with Live Code Analyzers - </a:t>
            </a:r>
            <a:r>
              <a:rPr lang="en-US" sz="3200" dirty="0" err="1"/>
              <a:t>Xam</a:t>
            </a:r>
            <a:r>
              <a:rPr lang="en-US" sz="3200" dirty="0"/>
              <a:t> Evolve 2016 - </a:t>
            </a:r>
            <a:r>
              <a:rPr lang="en-US" sz="3200" dirty="0">
                <a:hlinkClick r:id="rId4"/>
              </a:rPr>
              <a:t>https://channel9.msdn.com/events/Xamarin-Evolve/2016/The-Power-of-Roslyn-Improving-Your-Productivity-with-Live-Code-Analyzers</a:t>
            </a:r>
            <a:r>
              <a:rPr lang="en-US" sz="3200" dirty="0"/>
              <a:t> </a:t>
            </a:r>
          </a:p>
          <a:p>
            <a:r>
              <a:rPr lang="en-US" sz="3200" dirty="0"/>
              <a:t>Lots of open source analyzers out there for you to peruse</a:t>
            </a:r>
          </a:p>
        </p:txBody>
      </p:sp>
      <p:sp>
        <p:nvSpPr>
          <p:cNvPr id="3" name="Title 2"/>
          <p:cNvSpPr>
            <a:spLocks noGrp="1"/>
          </p:cNvSpPr>
          <p:nvPr>
            <p:ph type="title"/>
          </p:nvPr>
        </p:nvSpPr>
        <p:spPr/>
        <p:txBody>
          <a:bodyPr/>
          <a:lstStyle/>
          <a:p>
            <a:r>
              <a:rPr lang="en-US" dirty="0"/>
              <a:t>Can’t Find What You Like, Create Your Own</a:t>
            </a:r>
          </a:p>
        </p:txBody>
      </p:sp>
    </p:spTree>
    <p:extLst>
      <p:ext uri="{BB962C8B-B14F-4D97-AF65-F5344CB8AC3E}">
        <p14:creationId xmlns:p14="http://schemas.microsoft.com/office/powerpoint/2010/main" val="314050713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406944" y="4320213"/>
            <a:ext cx="5486400" cy="2381105"/>
          </a:xfrm>
          <a:prstGeom prst="rect">
            <a:avLst/>
          </a:prstGeom>
          <a:scene3d>
            <a:camera prst="isometricOffAxis2Left"/>
            <a:lightRig rig="threePt" dir="t"/>
          </a:scene3d>
        </p:spPr>
      </p:pic>
      <p:sp>
        <p:nvSpPr>
          <p:cNvPr id="3" name="Content Placeholder 2"/>
          <p:cNvSpPr>
            <a:spLocks noGrp="1"/>
          </p:cNvSpPr>
          <p:nvPr>
            <p:ph type="body" sz="quarter" idx="10"/>
          </p:nvPr>
        </p:nvSpPr>
        <p:spPr/>
        <p:txBody>
          <a:bodyPr>
            <a:normAutofit fontScale="25000" lnSpcReduction="20000"/>
          </a:bodyPr>
          <a:lstStyle/>
          <a:p>
            <a:pPr fontAlgn="ctr"/>
            <a:r>
              <a:rPr lang="en-US" sz="9600" dirty="0"/>
              <a:t>Open source</a:t>
            </a:r>
          </a:p>
          <a:p>
            <a:pPr fontAlgn="ctr"/>
            <a:r>
              <a:rPr lang="en-US" sz="9600" dirty="0"/>
              <a:t>Good value </a:t>
            </a:r>
            <a:r>
              <a:rPr lang="en-US" sz="9600" dirty="0" err="1"/>
              <a:t>showdn</a:t>
            </a:r>
            <a:r>
              <a:rPr lang="en-US" sz="9600" dirty="0"/>
              <a:t> with empty catch blocks, improper IDisposable usage and patterns, performance gains through static methods, improper usage of XML comments….</a:t>
            </a:r>
          </a:p>
          <a:p>
            <a:pPr fontAlgn="ctr"/>
            <a:r>
              <a:rPr lang="en-US" sz="9600" dirty="0"/>
              <a:t>Remove following rules from </a:t>
            </a:r>
            <a:r>
              <a:rPr lang="en-US" sz="9600" dirty="0" err="1"/>
              <a:t>RuleSet</a:t>
            </a:r>
            <a:r>
              <a:rPr lang="en-US" sz="9600" dirty="0"/>
              <a:t> to reduce "noise"</a:t>
            </a:r>
          </a:p>
          <a:p>
            <a:pPr lvl="1" fontAlgn="ctr"/>
            <a:r>
              <a:rPr lang="en-US" sz="9600" dirty="0"/>
              <a:t>CC0001 - Var Instead of Type Name - debatable</a:t>
            </a:r>
          </a:p>
          <a:p>
            <a:pPr lvl="1" fontAlgn="ctr"/>
            <a:r>
              <a:rPr lang="en-US" sz="9600" dirty="0"/>
              <a:t>CC0003 - currently implemented pattern works, not worth time at this point</a:t>
            </a:r>
          </a:p>
          <a:p>
            <a:pPr lvl="1" fontAlgn="ctr"/>
            <a:r>
              <a:rPr lang="en-US" sz="9600" dirty="0"/>
              <a:t>CC0008 - You can use initializers in here - debatable</a:t>
            </a:r>
          </a:p>
          <a:p>
            <a:pPr lvl="1" fontAlgn="ctr"/>
            <a:r>
              <a:rPr lang="en-US" sz="9600" dirty="0"/>
              <a:t>CC0015 - Remove unnecessary parenthesis. - style issue, debatable</a:t>
            </a:r>
          </a:p>
          <a:p>
            <a:pPr lvl="1" fontAlgn="ctr"/>
            <a:r>
              <a:rPr lang="en-US" sz="9600" dirty="0"/>
              <a:t>CC0037 - Commented code should be removed</a:t>
            </a:r>
          </a:p>
          <a:p>
            <a:pPr lvl="1" fontAlgn="ctr"/>
            <a:r>
              <a:rPr lang="en-US" sz="9600" dirty="0"/>
              <a:t>CC0065 - Remove trailing whitespace</a:t>
            </a:r>
          </a:p>
          <a:p>
            <a:pPr lvl="1" fontAlgn="ctr"/>
            <a:r>
              <a:rPr lang="en-US" sz="9600" dirty="0"/>
              <a:t>CC0105 - Use '</a:t>
            </a:r>
            <a:r>
              <a:rPr lang="en-US" sz="9600" dirty="0" err="1"/>
              <a:t>var</a:t>
            </a:r>
            <a:r>
              <a:rPr lang="en-US" sz="9600" dirty="0"/>
              <a:t>' instead of specifying the type name – debatable</a:t>
            </a:r>
          </a:p>
          <a:p>
            <a:pPr lvl="1" fontAlgn="ctr"/>
            <a:endParaRPr lang="en-US" sz="9600" dirty="0"/>
          </a:p>
          <a:p>
            <a:pPr marL="0" indent="0" fontAlgn="ctr">
              <a:spcAft>
                <a:spcPts val="600"/>
              </a:spcAft>
              <a:buNone/>
            </a:pPr>
            <a:r>
              <a:rPr lang="en-US" sz="9600" dirty="0">
                <a:hlinkClick r:id="rId3"/>
              </a:rPr>
              <a:t>https://github.com/code-cracker</a:t>
            </a:r>
            <a:r>
              <a:rPr lang="en-US" sz="9600" dirty="0"/>
              <a:t> </a:t>
            </a:r>
          </a:p>
          <a:p>
            <a:endParaRPr lang="en-US" dirty="0"/>
          </a:p>
        </p:txBody>
      </p:sp>
      <p:sp>
        <p:nvSpPr>
          <p:cNvPr id="2" name="Title 1"/>
          <p:cNvSpPr>
            <a:spLocks noGrp="1"/>
          </p:cNvSpPr>
          <p:nvPr>
            <p:ph type="title"/>
          </p:nvPr>
        </p:nvSpPr>
        <p:spPr/>
        <p:txBody>
          <a:bodyPr/>
          <a:lstStyle/>
          <a:p>
            <a:r>
              <a:rPr lang="en-US" dirty="0"/>
              <a:t>Code Cracker for C#</a:t>
            </a:r>
          </a:p>
        </p:txBody>
      </p:sp>
    </p:spTree>
    <p:extLst>
      <p:ext uri="{BB962C8B-B14F-4D97-AF65-F5344CB8AC3E}">
        <p14:creationId xmlns:p14="http://schemas.microsoft.com/office/powerpoint/2010/main" val="224285287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976454" y="3954457"/>
            <a:ext cx="5486400" cy="3381555"/>
          </a:xfrm>
          <a:prstGeom prst="rect">
            <a:avLst/>
          </a:prstGeom>
          <a:scene3d>
            <a:camera prst="isometricOffAxis2Left"/>
            <a:lightRig rig="threePt" dir="t"/>
          </a:scene3d>
        </p:spPr>
      </p:pic>
      <p:sp>
        <p:nvSpPr>
          <p:cNvPr id="3" name="Content Placeholder 2"/>
          <p:cNvSpPr>
            <a:spLocks noGrp="1"/>
          </p:cNvSpPr>
          <p:nvPr>
            <p:ph type="body" sz="quarter" idx="10"/>
          </p:nvPr>
        </p:nvSpPr>
        <p:spPr>
          <a:xfrm>
            <a:off x="274638" y="1212850"/>
            <a:ext cx="11887200" cy="2092881"/>
          </a:xfrm>
        </p:spPr>
        <p:txBody>
          <a:bodyPr>
            <a:normAutofit fontScale="25000" lnSpcReduction="20000"/>
          </a:bodyPr>
          <a:lstStyle/>
          <a:p>
            <a:pPr fontAlgn="ctr"/>
            <a:r>
              <a:rPr lang="en-US" sz="9600" dirty="0"/>
              <a:t>Open source</a:t>
            </a:r>
          </a:p>
          <a:p>
            <a:pPr fontAlgn="ctr"/>
            <a:r>
              <a:rPr lang="en-US" sz="9600" dirty="0"/>
              <a:t>unused code, empty methods, globalization, unused variables, string anti-patterns, unused but assigned local variables, property anti-patterns, and empty exception blocks</a:t>
            </a:r>
          </a:p>
          <a:p>
            <a:pPr fontAlgn="ctr"/>
            <a:r>
              <a:rPr lang="en-US" sz="9600" dirty="0"/>
              <a:t>Remove following rules from base </a:t>
            </a:r>
            <a:r>
              <a:rPr lang="en-US" sz="9600" dirty="0" err="1"/>
              <a:t>SonarLint</a:t>
            </a:r>
            <a:r>
              <a:rPr lang="en-US" sz="9600" dirty="0"/>
              <a:t> </a:t>
            </a:r>
            <a:r>
              <a:rPr lang="en-US" sz="9600" dirty="0" err="1"/>
              <a:t>RuleSet</a:t>
            </a:r>
            <a:r>
              <a:rPr lang="en-US" sz="9600" dirty="0"/>
              <a:t> to reduce "noise"</a:t>
            </a:r>
          </a:p>
          <a:p>
            <a:pPr lvl="1" fontAlgn="ctr"/>
            <a:r>
              <a:rPr lang="en-US" sz="9600" dirty="0"/>
              <a:t>S100 - Rename method to match camel case </a:t>
            </a:r>
          </a:p>
          <a:p>
            <a:pPr lvl="1" fontAlgn="ctr"/>
            <a:r>
              <a:rPr lang="en-US" sz="9600" dirty="0"/>
              <a:t>S125 - Remove commented out code</a:t>
            </a:r>
          </a:p>
          <a:p>
            <a:pPr lvl="1" fontAlgn="ctr"/>
            <a:r>
              <a:rPr lang="en-US" sz="9600" dirty="0"/>
              <a:t>S1450 - Remove the {fieldname} field and declare it as a local variable in the relevant methods.</a:t>
            </a:r>
          </a:p>
          <a:p>
            <a:pPr lvl="1" fontAlgn="ctr"/>
            <a:r>
              <a:rPr lang="en-US" sz="9600" dirty="0"/>
              <a:t>S2360 - Use the overloading mechanism instead of the optional parameters.</a:t>
            </a:r>
          </a:p>
          <a:p>
            <a:pPr lvl="1" fontAlgn="ctr"/>
            <a:r>
              <a:rPr lang="en-US" sz="9600" dirty="0"/>
              <a:t>S2933 - Make "_log" "</a:t>
            </a:r>
            <a:r>
              <a:rPr lang="en-US" sz="9600" dirty="0" err="1"/>
              <a:t>readonly</a:t>
            </a:r>
            <a:r>
              <a:rPr lang="en-US" sz="9600" dirty="0"/>
              <a:t>"</a:t>
            </a:r>
          </a:p>
          <a:p>
            <a:r>
              <a:rPr lang="en-US" sz="9600" dirty="0"/>
              <a:t> Version 2.0 allows a connection to a SonarQube server. Bind your Visual Studio solution to a SonarQube project. Automatically updates the rulesets of the solution and attaches the required Roslyn analyzers to the solution.</a:t>
            </a:r>
          </a:p>
          <a:p>
            <a:endParaRPr lang="en-US" sz="9600" dirty="0"/>
          </a:p>
          <a:p>
            <a:pPr marL="0" indent="0">
              <a:buNone/>
            </a:pPr>
            <a:r>
              <a:rPr lang="en-US" sz="9600" dirty="0">
                <a:hlinkClick r:id="rId3"/>
              </a:rPr>
              <a:t>http://www.sonarlint.org/visualstudio/index.html</a:t>
            </a:r>
            <a:r>
              <a:rPr lang="en-US" sz="9600" dirty="0"/>
              <a:t> </a:t>
            </a:r>
          </a:p>
          <a:p>
            <a:endParaRPr lang="en-US" dirty="0"/>
          </a:p>
        </p:txBody>
      </p:sp>
      <p:sp>
        <p:nvSpPr>
          <p:cNvPr id="2" name="Title 1"/>
          <p:cNvSpPr>
            <a:spLocks noGrp="1"/>
          </p:cNvSpPr>
          <p:nvPr>
            <p:ph type="title"/>
          </p:nvPr>
        </p:nvSpPr>
        <p:spPr/>
        <p:txBody>
          <a:bodyPr/>
          <a:lstStyle/>
          <a:p>
            <a:r>
              <a:rPr lang="en-US" dirty="0" err="1"/>
              <a:t>SonarLint</a:t>
            </a:r>
            <a:endParaRPr lang="en-US" dirty="0"/>
          </a:p>
        </p:txBody>
      </p:sp>
    </p:spTree>
    <p:extLst>
      <p:ext uri="{BB962C8B-B14F-4D97-AF65-F5344CB8AC3E}">
        <p14:creationId xmlns:p14="http://schemas.microsoft.com/office/powerpoint/2010/main" val="407152382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35711" y="11967"/>
            <a:ext cx="7319436" cy="6982558"/>
          </a:xfrm>
          <a:prstGeom prst="rect">
            <a:avLst/>
          </a:prstGeom>
        </p:spPr>
      </p:pic>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r>
              <a:rPr lang="en-US" dirty="0"/>
              <a:t>Rules for VB</a:t>
            </a:r>
          </a:p>
        </p:txBody>
      </p:sp>
    </p:spTree>
    <p:extLst>
      <p:ext uri="{BB962C8B-B14F-4D97-AF65-F5344CB8AC3E}">
        <p14:creationId xmlns:p14="http://schemas.microsoft.com/office/powerpoint/2010/main" val="10990451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555093"/>
          </a:xfrm>
        </p:spPr>
        <p:txBody>
          <a:bodyPr/>
          <a:lstStyle/>
          <a:p>
            <a:r>
              <a:rPr lang="en-US" dirty="0"/>
              <a:t>The following presentation contains real code snippets from customer project</a:t>
            </a:r>
          </a:p>
          <a:p>
            <a:r>
              <a:rPr lang="en-US" dirty="0"/>
              <a:t>Namespaces and functionality may have been changed to protect the guilty</a:t>
            </a:r>
          </a:p>
          <a:p>
            <a:r>
              <a:rPr lang="en-US" dirty="0"/>
              <a:t>If you are a coding purist leave now</a:t>
            </a:r>
          </a:p>
          <a:p>
            <a:r>
              <a:rPr lang="en-US" dirty="0"/>
              <a:t>If you are on the C# team leave now</a:t>
            </a:r>
          </a:p>
          <a:p>
            <a:r>
              <a:rPr lang="en-US" dirty="0"/>
              <a:t>If you were a “software craftsman” leave now</a:t>
            </a:r>
          </a:p>
        </p:txBody>
      </p:sp>
      <p:sp>
        <p:nvSpPr>
          <p:cNvPr id="4" name="Title 3"/>
          <p:cNvSpPr>
            <a:spLocks noGrp="1"/>
          </p:cNvSpPr>
          <p:nvPr>
            <p:ph type="title"/>
          </p:nvPr>
        </p:nvSpPr>
        <p:spPr/>
        <p:txBody>
          <a:bodyPr/>
          <a:lstStyle/>
          <a:p>
            <a:r>
              <a:rPr lang="en-US" dirty="0"/>
              <a:t>WARNING</a:t>
            </a:r>
          </a:p>
        </p:txBody>
      </p:sp>
    </p:spTree>
    <p:extLst>
      <p:ext uri="{BB962C8B-B14F-4D97-AF65-F5344CB8AC3E}">
        <p14:creationId xmlns:p14="http://schemas.microsoft.com/office/powerpoint/2010/main" val="247362184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a:t>Other Rulesets I would Use Now</a:t>
            </a:r>
          </a:p>
        </p:txBody>
      </p:sp>
      <p:sp>
        <p:nvSpPr>
          <p:cNvPr id="5" name="Text Placeholder 4"/>
          <p:cNvSpPr>
            <a:spLocks noGrp="1"/>
          </p:cNvSpPr>
          <p:nvPr>
            <p:ph type="body" idx="1"/>
          </p:nvPr>
        </p:nvSpPr>
        <p:spPr>
          <a:xfrm>
            <a:off x="848530" y="4680828"/>
            <a:ext cx="10726460" cy="523733"/>
          </a:xfrm>
        </p:spPr>
        <p:txBody>
          <a:bodyPr/>
          <a:lstStyle/>
          <a:p>
            <a:r>
              <a:rPr lang="en-US" dirty="0"/>
              <a:t>More, more, more….</a:t>
            </a:r>
          </a:p>
        </p:txBody>
      </p:sp>
    </p:spTree>
    <p:extLst>
      <p:ext uri="{BB962C8B-B14F-4D97-AF65-F5344CB8AC3E}">
        <p14:creationId xmlns:p14="http://schemas.microsoft.com/office/powerpoint/2010/main" val="267927211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81261" y="114019"/>
            <a:ext cx="5486400" cy="2977616"/>
          </a:xfrm>
          <a:prstGeom prst="rect">
            <a:avLst/>
          </a:prstGeom>
          <a:scene3d>
            <a:camera prst="isometricOffAxis2Left"/>
            <a:lightRig rig="threePt" dir="t"/>
          </a:scene3d>
        </p:spPr>
      </p:pic>
      <p:sp>
        <p:nvSpPr>
          <p:cNvPr id="2" name="Text Placeholder 1"/>
          <p:cNvSpPr>
            <a:spLocks noGrp="1"/>
          </p:cNvSpPr>
          <p:nvPr>
            <p:ph type="body" sz="quarter" idx="10"/>
          </p:nvPr>
        </p:nvSpPr>
        <p:spPr>
          <a:xfrm>
            <a:off x="274638" y="1212850"/>
            <a:ext cx="11887200" cy="5069080"/>
          </a:xfrm>
        </p:spPr>
        <p:txBody>
          <a:bodyPr/>
          <a:lstStyle/>
          <a:p>
            <a:r>
              <a:rPr lang="en-US" dirty="0"/>
              <a:t>Authored by Joseph </a:t>
            </a:r>
            <a:r>
              <a:rPr lang="en-US" dirty="0" err="1"/>
              <a:t>Pihrt</a:t>
            </a:r>
            <a:endParaRPr lang="en-US" dirty="0"/>
          </a:p>
          <a:p>
            <a:r>
              <a:rPr lang="en-US" dirty="0"/>
              <a:t>Open source</a:t>
            </a:r>
          </a:p>
          <a:p>
            <a:r>
              <a:rPr lang="en-US" dirty="0"/>
              <a:t>80 analyzers and more than 130+ </a:t>
            </a:r>
            <a:r>
              <a:rPr lang="en-US" dirty="0" err="1"/>
              <a:t>refactorings</a:t>
            </a:r>
            <a:r>
              <a:rPr lang="en-US" dirty="0"/>
              <a:t> for C#</a:t>
            </a:r>
          </a:p>
          <a:p>
            <a:pPr marL="0" indent="0">
              <a:buNone/>
            </a:pPr>
            <a:r>
              <a:rPr lang="en-US" sz="1800" dirty="0">
                <a:latin typeface="Consolas" panose="020B0609020204030204" pitchFamily="49" charset="0"/>
              </a:rPr>
              <a:t>RCS1001 Add braces &gt;&gt; RCS1003	Add braces to if-else &gt;&gt; RCS1005	Simplify nested using statement &gt;&gt; RCS1006 Merge else clause with nested if statement &gt;&gt; RCS1008	Use explicit type instead of '</a:t>
            </a:r>
            <a:r>
              <a:rPr lang="en-US" sz="1800" dirty="0" err="1">
                <a:latin typeface="Consolas" panose="020B0609020204030204" pitchFamily="49" charset="0"/>
              </a:rPr>
              <a:t>var</a:t>
            </a:r>
            <a:r>
              <a:rPr lang="en-US" sz="1800" dirty="0">
                <a:latin typeface="Consolas" panose="020B0609020204030204" pitchFamily="49" charset="0"/>
              </a:rPr>
              <a:t>' (when the type is not obvious) &gt;&gt; RCS1009 Use explicit type instead of '</a:t>
            </a:r>
            <a:r>
              <a:rPr lang="en-US" sz="1800" dirty="0" err="1">
                <a:latin typeface="Consolas" panose="020B0609020204030204" pitchFamily="49" charset="0"/>
              </a:rPr>
              <a:t>var</a:t>
            </a:r>
            <a:r>
              <a:rPr lang="en-US" sz="1800" dirty="0">
                <a:latin typeface="Consolas" panose="020B0609020204030204" pitchFamily="49" charset="0"/>
              </a:rPr>
              <a:t>' (</a:t>
            </a:r>
            <a:r>
              <a:rPr lang="en-US" sz="1800" dirty="0" err="1">
                <a:latin typeface="Consolas" panose="020B0609020204030204" pitchFamily="49" charset="0"/>
              </a:rPr>
              <a:t>foreach</a:t>
            </a:r>
            <a:r>
              <a:rPr lang="en-US" sz="1800" dirty="0">
                <a:latin typeface="Consolas" panose="020B0609020204030204" pitchFamily="49" charset="0"/>
              </a:rPr>
              <a:t> variable) &gt;&gt;RCS1023 Format empty block &gt;&gt; RCS1039 Remove empty attribute argument list &gt;&gt; RCS1040 Remove empty else clause &gt;&gt; RCS1041 Remove empty initializer &gt;&gt; RCS1042	Remove </a:t>
            </a:r>
            <a:r>
              <a:rPr lang="en-US" sz="1800" dirty="0" err="1">
                <a:latin typeface="Consolas" panose="020B0609020204030204" pitchFamily="49" charset="0"/>
              </a:rPr>
              <a:t>enum</a:t>
            </a:r>
            <a:r>
              <a:rPr lang="en-US" sz="1800" dirty="0">
                <a:latin typeface="Consolas" panose="020B0609020204030204" pitchFamily="49" charset="0"/>
              </a:rPr>
              <a:t> default underlying type &gt;&gt; RCS1046	Asynchronous method name should end with '</a:t>
            </a:r>
            <a:r>
              <a:rPr lang="en-US" sz="1800" dirty="0" err="1">
                <a:latin typeface="Consolas" panose="020B0609020204030204" pitchFamily="49" charset="0"/>
              </a:rPr>
              <a:t>Async</a:t>
            </a:r>
            <a:r>
              <a:rPr lang="en-US" sz="1800" dirty="0">
                <a:latin typeface="Consolas" panose="020B0609020204030204" pitchFamily="49" charset="0"/>
              </a:rPr>
              <a:t>' &gt;&gt; RCS1047 Non-asynchronous method name should not end with '</a:t>
            </a:r>
            <a:r>
              <a:rPr lang="en-US" sz="1800" dirty="0" err="1">
                <a:latin typeface="Consolas" panose="020B0609020204030204" pitchFamily="49" charset="0"/>
              </a:rPr>
              <a:t>Async</a:t>
            </a:r>
            <a:r>
              <a:rPr lang="en-US" sz="1800" dirty="0">
                <a:latin typeface="Consolas" panose="020B0609020204030204" pitchFamily="49" charset="0"/>
              </a:rPr>
              <a:t>' &gt;&gt; RCS1048	Replace anonymous method with lambda expression &gt;&gt; RCS1075	Avoid empty catch clause that catches </a:t>
            </a:r>
            <a:r>
              <a:rPr lang="en-US" sz="1800" dirty="0" err="1">
                <a:latin typeface="Consolas" panose="020B0609020204030204" pitchFamily="49" charset="0"/>
              </a:rPr>
              <a:t>System.Exception</a:t>
            </a:r>
            <a:r>
              <a:rPr lang="en-US" sz="1800" dirty="0">
                <a:latin typeface="Consolas" panose="020B0609020204030204" pitchFamily="49" charset="0"/>
              </a:rPr>
              <a:t> &gt;&gt; RCS1113 Use '</a:t>
            </a:r>
            <a:r>
              <a:rPr lang="en-US" sz="1800" dirty="0" err="1">
                <a:latin typeface="Consolas" panose="020B0609020204030204" pitchFamily="49" charset="0"/>
              </a:rPr>
              <a:t>string.IsNullOrEmpty</a:t>
            </a:r>
            <a:r>
              <a:rPr lang="en-US" sz="1800" dirty="0">
                <a:latin typeface="Consolas" panose="020B0609020204030204" pitchFamily="49" charset="0"/>
              </a:rPr>
              <a:t>' method &gt;&gt; .. </a:t>
            </a:r>
            <a:r>
              <a:rPr lang="en-US" sz="1800" dirty="0">
                <a:latin typeface="Consolas" panose="020B0609020204030204" pitchFamily="49" charset="0"/>
                <a:hlinkClick r:id="rId3"/>
              </a:rPr>
              <a:t>M</a:t>
            </a:r>
            <a:r>
              <a:rPr lang="en-US" sz="1800" dirty="0">
                <a:latin typeface="Consolas" panose="020B0609020204030204" pitchFamily="49" charset="0"/>
              </a:rPr>
              <a:t>ore ..</a:t>
            </a:r>
            <a:endParaRPr lang="en-US" sz="1800" dirty="0">
              <a:latin typeface="Consolas" panose="020B0609020204030204" pitchFamily="49" charset="0"/>
              <a:hlinkClick r:id="rId3"/>
            </a:endParaRPr>
          </a:p>
          <a:p>
            <a:r>
              <a:rPr lang="en-US" dirty="0">
                <a:hlinkClick r:id="rId4"/>
              </a:rPr>
              <a:t>http://pihrt.net/Roslynator</a:t>
            </a:r>
            <a:r>
              <a:rPr lang="en-US" dirty="0"/>
              <a:t> </a:t>
            </a:r>
          </a:p>
        </p:txBody>
      </p:sp>
      <p:sp>
        <p:nvSpPr>
          <p:cNvPr id="3" name="Title 2"/>
          <p:cNvSpPr>
            <a:spLocks noGrp="1"/>
          </p:cNvSpPr>
          <p:nvPr>
            <p:ph type="title"/>
          </p:nvPr>
        </p:nvSpPr>
        <p:spPr/>
        <p:txBody>
          <a:bodyPr/>
          <a:lstStyle/>
          <a:p>
            <a:r>
              <a:rPr lang="en-US" dirty="0" err="1"/>
              <a:t>Roslynator</a:t>
            </a:r>
            <a:endParaRPr lang="en-US" dirty="0"/>
          </a:p>
        </p:txBody>
      </p:sp>
    </p:spTree>
    <p:extLst>
      <p:ext uri="{BB962C8B-B14F-4D97-AF65-F5344CB8AC3E}">
        <p14:creationId xmlns:p14="http://schemas.microsoft.com/office/powerpoint/2010/main" val="180143369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109091"/>
          </a:xfrm>
        </p:spPr>
        <p:txBody>
          <a:bodyPr/>
          <a:lstStyle/>
          <a:p>
            <a:r>
              <a:rPr lang="en-US" dirty="0" err="1"/>
              <a:t>Wintellect</a:t>
            </a:r>
            <a:r>
              <a:rPr lang="en-US" dirty="0"/>
              <a:t> Analyzers - </a:t>
            </a:r>
            <a:r>
              <a:rPr lang="en-US" dirty="0">
                <a:hlinkClick r:id="rId2"/>
              </a:rPr>
              <a:t>https://github.com/Wintellect/Wintellect.Analyzers</a:t>
            </a:r>
            <a:r>
              <a:rPr lang="en-US" dirty="0"/>
              <a:t> </a:t>
            </a:r>
          </a:p>
          <a:p>
            <a:r>
              <a:rPr lang="en-US" dirty="0"/>
              <a:t>Roslyn Security Guard - </a:t>
            </a:r>
            <a:r>
              <a:rPr lang="en-US" dirty="0">
                <a:hlinkClick r:id="rId3"/>
              </a:rPr>
              <a:t>https://dotnet-security-guard.github.io</a:t>
            </a:r>
            <a:r>
              <a:rPr lang="en-US" dirty="0"/>
              <a:t> </a:t>
            </a:r>
          </a:p>
          <a:p>
            <a:r>
              <a:rPr lang="en-US" dirty="0"/>
              <a:t>Top 20 </a:t>
            </a:r>
            <a:r>
              <a:rPr lang="en-US" dirty="0" err="1"/>
              <a:t>NuGet</a:t>
            </a:r>
            <a:r>
              <a:rPr lang="en-US" dirty="0"/>
              <a:t> Analyzer Packages - </a:t>
            </a:r>
            <a:r>
              <a:rPr lang="en-US" dirty="0">
                <a:hlinkClick r:id="rId4"/>
              </a:rPr>
              <a:t>http://nugetmusthaves.com/Tag/analyzers</a:t>
            </a:r>
            <a:r>
              <a:rPr lang="en-US" dirty="0"/>
              <a:t>   </a:t>
            </a:r>
          </a:p>
          <a:p>
            <a:r>
              <a:rPr lang="en-US" dirty="0">
                <a:hlinkClick r:id="rId5"/>
              </a:rPr>
              <a:t>https://github.com/DotNetAnalyzers</a:t>
            </a:r>
            <a:endParaRPr lang="en-US" dirty="0"/>
          </a:p>
          <a:p>
            <a:r>
              <a:rPr lang="en-US" dirty="0">
                <a:hlinkClick r:id="rId6"/>
              </a:rPr>
              <a:t>http://dfwiki.devfish.net/technology.Analyzers.ashx</a:t>
            </a:r>
            <a:r>
              <a:rPr lang="en-US" dirty="0"/>
              <a:t> </a:t>
            </a:r>
          </a:p>
        </p:txBody>
      </p:sp>
      <p:sp>
        <p:nvSpPr>
          <p:cNvPr id="3" name="Title 2"/>
          <p:cNvSpPr>
            <a:spLocks noGrp="1"/>
          </p:cNvSpPr>
          <p:nvPr>
            <p:ph type="title"/>
          </p:nvPr>
        </p:nvSpPr>
        <p:spPr/>
        <p:txBody>
          <a:bodyPr/>
          <a:lstStyle/>
          <a:p>
            <a:r>
              <a:rPr lang="en-US" dirty="0"/>
              <a:t>Explore Various Analyzer Packs</a:t>
            </a:r>
          </a:p>
        </p:txBody>
      </p:sp>
    </p:spTree>
    <p:extLst>
      <p:ext uri="{BB962C8B-B14F-4D97-AF65-F5344CB8AC3E}">
        <p14:creationId xmlns:p14="http://schemas.microsoft.com/office/powerpoint/2010/main" val="354123866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Running the Rules</a:t>
            </a:r>
          </a:p>
        </p:txBody>
      </p:sp>
      <p:sp>
        <p:nvSpPr>
          <p:cNvPr id="7" name="Subtitle 6"/>
          <p:cNvSpPr>
            <a:spLocks noGrp="1"/>
          </p:cNvSpPr>
          <p:nvPr>
            <p:ph type="subTitle" idx="1"/>
          </p:nvPr>
        </p:nvSpPr>
        <p:spPr/>
        <p:txBody>
          <a:bodyPr/>
          <a:lstStyle/>
          <a:p>
            <a:r>
              <a:rPr lang="en-US" dirty="0"/>
              <a:t>Eh? I turned them off, there were too many of them!</a:t>
            </a:r>
          </a:p>
          <a:p>
            <a:r>
              <a:rPr lang="en-US" dirty="0"/>
              <a:t>They were all code styling things….</a:t>
            </a:r>
          </a:p>
        </p:txBody>
      </p:sp>
      <p:pic>
        <p:nvPicPr>
          <p:cNvPr id="3" name="Graphic 2" descr="Run"/>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67516" y="5783237"/>
            <a:ext cx="914400" cy="914400"/>
          </a:xfrm>
          <a:prstGeom prst="rect">
            <a:avLst/>
          </a:prstGeom>
        </p:spPr>
      </p:pic>
      <p:pic>
        <p:nvPicPr>
          <p:cNvPr id="5" name="Graphic 4" descr="Crawl"/>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48184" y="5783237"/>
            <a:ext cx="914400" cy="914400"/>
          </a:xfrm>
          <a:prstGeom prst="rect">
            <a:avLst/>
          </a:prstGeom>
        </p:spPr>
      </p:pic>
      <p:pic>
        <p:nvPicPr>
          <p:cNvPr id="10" name="Graphic 9" descr="Walk"/>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27286" y="5783237"/>
            <a:ext cx="914400" cy="914400"/>
          </a:xfrm>
          <a:prstGeom prst="rect">
            <a:avLst/>
          </a:prstGeom>
        </p:spPr>
      </p:pic>
      <p:pic>
        <p:nvPicPr>
          <p:cNvPr id="12" name="Graphic 11" descr="Person with Cane"/>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81916" y="5783237"/>
            <a:ext cx="914400" cy="914400"/>
          </a:xfrm>
          <a:prstGeom prst="rect">
            <a:avLst/>
          </a:prstGeom>
        </p:spPr>
      </p:pic>
      <p:pic>
        <p:nvPicPr>
          <p:cNvPr id="14" name="Graphic 13" descr="Baby Crawli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19384" y="5783237"/>
            <a:ext cx="914400" cy="914400"/>
          </a:xfrm>
          <a:prstGeom prst="rect">
            <a:avLst/>
          </a:prstGeom>
        </p:spPr>
      </p:pic>
      <p:pic>
        <p:nvPicPr>
          <p:cNvPr id="16" name="Graphic 15" descr="Baby"/>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98486" y="5783237"/>
            <a:ext cx="914400" cy="914400"/>
          </a:xfrm>
          <a:prstGeom prst="rect">
            <a:avLst/>
          </a:prstGeom>
        </p:spPr>
      </p:pic>
    </p:spTree>
    <p:extLst>
      <p:ext uri="{BB962C8B-B14F-4D97-AF65-F5344CB8AC3E}">
        <p14:creationId xmlns:p14="http://schemas.microsoft.com/office/powerpoint/2010/main" val="269949193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Running the Rules</a:t>
            </a:r>
          </a:p>
        </p:txBody>
      </p:sp>
      <p:sp>
        <p:nvSpPr>
          <p:cNvPr id="7" name="Subtitle 6"/>
          <p:cNvSpPr>
            <a:spLocks noGrp="1"/>
          </p:cNvSpPr>
          <p:nvPr>
            <p:ph type="subTitle" idx="1"/>
          </p:nvPr>
        </p:nvSpPr>
        <p:spPr/>
        <p:txBody>
          <a:bodyPr/>
          <a:lstStyle/>
          <a:p>
            <a:r>
              <a:rPr lang="en-US" dirty="0"/>
              <a:t>Oops, 4553 warnings? Hey, I’m pretty sure I can ignore all them!</a:t>
            </a:r>
          </a:p>
        </p:txBody>
      </p:sp>
      <p:pic>
        <p:nvPicPr>
          <p:cNvPr id="5" name="Picture 4"/>
          <p:cNvPicPr>
            <a:picLocks noChangeAspect="1"/>
          </p:cNvPicPr>
          <p:nvPr/>
        </p:nvPicPr>
        <p:blipFill>
          <a:blip r:embed="rId2"/>
          <a:stretch>
            <a:fillRect/>
          </a:stretch>
        </p:blipFill>
        <p:spPr>
          <a:xfrm>
            <a:off x="1737726" y="4518107"/>
            <a:ext cx="9944962" cy="2964437"/>
          </a:xfrm>
          <a:prstGeom prst="rect">
            <a:avLst/>
          </a:prstGeom>
        </p:spPr>
      </p:pic>
    </p:spTree>
    <p:extLst>
      <p:ext uri="{BB962C8B-B14F-4D97-AF65-F5344CB8AC3E}">
        <p14:creationId xmlns:p14="http://schemas.microsoft.com/office/powerpoint/2010/main" val="149646792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769989"/>
          </a:xfrm>
        </p:spPr>
        <p:txBody>
          <a:bodyPr/>
          <a:lstStyle/>
          <a:p>
            <a:r>
              <a:rPr lang="en-US" dirty="0"/>
              <a:t>Able to exclude errors and warnings</a:t>
            </a:r>
          </a:p>
          <a:p>
            <a:r>
              <a:rPr lang="en-US" dirty="0"/>
              <a:t>Turn off rule in ruleset</a:t>
            </a:r>
          </a:p>
          <a:p>
            <a:r>
              <a:rPr lang="en-US" dirty="0"/>
              <a:t>Global suppression file</a:t>
            </a:r>
          </a:p>
          <a:p>
            <a:r>
              <a:rPr lang="en-US" dirty="0"/>
              <a:t>Inline with your code on a case by case basis</a:t>
            </a:r>
          </a:p>
        </p:txBody>
      </p:sp>
      <p:sp>
        <p:nvSpPr>
          <p:cNvPr id="4" name="Title 3"/>
          <p:cNvSpPr>
            <a:spLocks noGrp="1"/>
          </p:cNvSpPr>
          <p:nvPr>
            <p:ph type="title"/>
          </p:nvPr>
        </p:nvSpPr>
        <p:spPr/>
        <p:txBody>
          <a:bodyPr/>
          <a:lstStyle/>
          <a:p>
            <a:r>
              <a:rPr lang="en-US" dirty="0"/>
              <a:t>Suppressing Warnings</a:t>
            </a:r>
          </a:p>
        </p:txBody>
      </p:sp>
      <p:pic>
        <p:nvPicPr>
          <p:cNvPr id="3" name="Graphic 2" descr="Angry Face with Solid Fill"/>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4637" y="5325987"/>
            <a:ext cx="1463089" cy="1463089"/>
          </a:xfrm>
          <a:prstGeom prst="rect">
            <a:avLst/>
          </a:prstGeom>
        </p:spPr>
      </p:pic>
    </p:spTree>
    <p:extLst>
      <p:ext uri="{BB962C8B-B14F-4D97-AF65-F5344CB8AC3E}">
        <p14:creationId xmlns:p14="http://schemas.microsoft.com/office/powerpoint/2010/main" val="101095821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969770"/>
          </a:xfrm>
        </p:spPr>
        <p:txBody>
          <a:bodyPr/>
          <a:lstStyle/>
          <a:p>
            <a:r>
              <a:rPr lang="en-US" dirty="0"/>
              <a:t>Var – I hate </a:t>
            </a:r>
            <a:r>
              <a:rPr lang="en-US" dirty="0" err="1"/>
              <a:t>var</a:t>
            </a:r>
            <a:r>
              <a:rPr lang="en-US" dirty="0"/>
              <a:t> – it’s a personal thing</a:t>
            </a:r>
          </a:p>
          <a:p>
            <a:r>
              <a:rPr lang="en-US" dirty="0"/>
              <a:t>The great </a:t>
            </a:r>
            <a:r>
              <a:rPr lang="en-US" dirty="0" err="1"/>
              <a:t>var</a:t>
            </a:r>
            <a:r>
              <a:rPr lang="en-US" dirty="0"/>
              <a:t> debate - https://github.com/code-cracker/code-cracker/issues/783</a:t>
            </a:r>
          </a:p>
        </p:txBody>
      </p:sp>
      <p:sp>
        <p:nvSpPr>
          <p:cNvPr id="3" name="Title 2"/>
          <p:cNvSpPr>
            <a:spLocks noGrp="1"/>
          </p:cNvSpPr>
          <p:nvPr>
            <p:ph type="title"/>
          </p:nvPr>
        </p:nvSpPr>
        <p:spPr/>
        <p:txBody>
          <a:bodyPr/>
          <a:lstStyle/>
          <a:p>
            <a:r>
              <a:rPr lang="en-US" dirty="0"/>
              <a:t>Suppressing Warnings</a:t>
            </a:r>
          </a:p>
        </p:txBody>
      </p:sp>
      <p:sp>
        <p:nvSpPr>
          <p:cNvPr id="4" name="Rectangle 3"/>
          <p:cNvSpPr/>
          <p:nvPr/>
        </p:nvSpPr>
        <p:spPr>
          <a:xfrm>
            <a:off x="10332992" y="6433655"/>
            <a:ext cx="3350597" cy="369332"/>
          </a:xfrm>
          <a:prstGeom prst="rect">
            <a:avLst/>
          </a:prstGeom>
        </p:spPr>
        <p:txBody>
          <a:bodyPr wrap="none">
            <a:spAutoFit/>
          </a:bodyPr>
          <a:lstStyle/>
          <a:p>
            <a:r>
              <a:rPr lang="en-US" b="1" dirty="0">
                <a:latin typeface="Consolas" panose="020B0609020204030204" pitchFamily="49" charset="0"/>
              </a:rPr>
              <a:t>Web &gt; </a:t>
            </a:r>
            <a:r>
              <a:rPr lang="en-US" b="1" dirty="0" err="1">
                <a:latin typeface="Consolas" panose="020B0609020204030204" pitchFamily="49" charset="0"/>
              </a:rPr>
              <a:t>EnumerableProofs.cs</a:t>
            </a:r>
            <a:endParaRPr lang="en-US" dirty="0"/>
          </a:p>
        </p:txBody>
      </p:sp>
      <p:pic>
        <p:nvPicPr>
          <p:cNvPr id="5" name="Picture 4"/>
          <p:cNvPicPr>
            <a:picLocks noChangeAspect="1"/>
          </p:cNvPicPr>
          <p:nvPr/>
        </p:nvPicPr>
        <p:blipFill>
          <a:blip r:embed="rId3"/>
          <a:stretch>
            <a:fillRect/>
          </a:stretch>
        </p:blipFill>
        <p:spPr>
          <a:xfrm>
            <a:off x="1371970" y="3394075"/>
            <a:ext cx="8658225" cy="3600450"/>
          </a:xfrm>
          <a:prstGeom prst="rect">
            <a:avLst/>
          </a:prstGeom>
        </p:spPr>
      </p:pic>
    </p:spTree>
    <p:extLst>
      <p:ext uri="{BB962C8B-B14F-4D97-AF65-F5344CB8AC3E}">
        <p14:creationId xmlns:p14="http://schemas.microsoft.com/office/powerpoint/2010/main" val="256909383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092881"/>
          </a:xfrm>
        </p:spPr>
        <p:txBody>
          <a:bodyPr/>
          <a:lstStyle/>
          <a:p>
            <a:r>
              <a:rPr lang="en-US" dirty="0"/>
              <a:t>Works for anything using ruleset</a:t>
            </a:r>
          </a:p>
          <a:p>
            <a:r>
              <a:rPr lang="en-US" dirty="0"/>
              <a:t>Problem – sometimes you may need the rule</a:t>
            </a:r>
          </a:p>
          <a:p>
            <a:r>
              <a:rPr lang="en-US" dirty="0"/>
              <a:t>Goodness – Easy </a:t>
            </a:r>
            <a:r>
              <a:rPr lang="en-US" dirty="0" err="1"/>
              <a:t>peasy</a:t>
            </a:r>
            <a:endParaRPr lang="en-US" dirty="0"/>
          </a:p>
        </p:txBody>
      </p:sp>
      <p:sp>
        <p:nvSpPr>
          <p:cNvPr id="3" name="Title 2"/>
          <p:cNvSpPr>
            <a:spLocks noGrp="1"/>
          </p:cNvSpPr>
          <p:nvPr>
            <p:ph type="title"/>
          </p:nvPr>
        </p:nvSpPr>
        <p:spPr/>
        <p:txBody>
          <a:bodyPr/>
          <a:lstStyle/>
          <a:p>
            <a:r>
              <a:rPr lang="en-US" dirty="0"/>
              <a:t>Suppressing Warnings – Turn off in Ruleset</a:t>
            </a:r>
          </a:p>
        </p:txBody>
      </p:sp>
      <p:pic>
        <p:nvPicPr>
          <p:cNvPr id="4" name="Picture 3"/>
          <p:cNvPicPr>
            <a:picLocks noChangeAspect="1"/>
          </p:cNvPicPr>
          <p:nvPr/>
        </p:nvPicPr>
        <p:blipFill>
          <a:blip r:embed="rId2"/>
          <a:stretch>
            <a:fillRect/>
          </a:stretch>
        </p:blipFill>
        <p:spPr>
          <a:xfrm>
            <a:off x="457580" y="3680140"/>
            <a:ext cx="9324975" cy="3914775"/>
          </a:xfrm>
          <a:prstGeom prst="rect">
            <a:avLst/>
          </a:prstGeom>
        </p:spPr>
      </p:pic>
      <p:sp>
        <p:nvSpPr>
          <p:cNvPr id="6" name="Rectangle 5"/>
          <p:cNvSpPr/>
          <p:nvPr/>
        </p:nvSpPr>
        <p:spPr>
          <a:xfrm>
            <a:off x="9601480" y="6625193"/>
            <a:ext cx="3350597" cy="369332"/>
          </a:xfrm>
          <a:prstGeom prst="rect">
            <a:avLst/>
          </a:prstGeom>
        </p:spPr>
        <p:txBody>
          <a:bodyPr wrap="none">
            <a:spAutoFit/>
          </a:bodyPr>
          <a:lstStyle/>
          <a:p>
            <a:r>
              <a:rPr lang="en-US" b="1" dirty="0">
                <a:latin typeface="Consolas" panose="020B0609020204030204" pitchFamily="49" charset="0"/>
              </a:rPr>
              <a:t>Web &gt; </a:t>
            </a:r>
            <a:r>
              <a:rPr lang="en-US" b="1" dirty="0" err="1">
                <a:latin typeface="Consolas" panose="020B0609020204030204" pitchFamily="49" charset="0"/>
              </a:rPr>
              <a:t>EnumerableProofs.cs</a:t>
            </a:r>
            <a:endParaRPr lang="en-US" dirty="0"/>
          </a:p>
        </p:txBody>
      </p:sp>
    </p:spTree>
    <p:extLst>
      <p:ext uri="{BB962C8B-B14F-4D97-AF65-F5344CB8AC3E}">
        <p14:creationId xmlns:p14="http://schemas.microsoft.com/office/powerpoint/2010/main" val="355665908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092881"/>
          </a:xfrm>
        </p:spPr>
        <p:txBody>
          <a:bodyPr/>
          <a:lstStyle/>
          <a:p>
            <a:r>
              <a:rPr lang="en-US" dirty="0"/>
              <a:t>Works for anything using ruleset</a:t>
            </a:r>
          </a:p>
          <a:p>
            <a:r>
              <a:rPr lang="en-US" dirty="0"/>
              <a:t>Problem – sometimes you may need the rule</a:t>
            </a:r>
          </a:p>
          <a:p>
            <a:r>
              <a:rPr lang="en-US" dirty="0"/>
              <a:t>Goodness – Easy </a:t>
            </a:r>
            <a:r>
              <a:rPr lang="en-US" dirty="0" err="1"/>
              <a:t>peasy</a:t>
            </a:r>
            <a:endParaRPr lang="en-US" dirty="0"/>
          </a:p>
        </p:txBody>
      </p:sp>
      <p:sp>
        <p:nvSpPr>
          <p:cNvPr id="3" name="Title 2"/>
          <p:cNvSpPr>
            <a:spLocks noGrp="1"/>
          </p:cNvSpPr>
          <p:nvPr>
            <p:ph type="title"/>
          </p:nvPr>
        </p:nvSpPr>
        <p:spPr/>
        <p:txBody>
          <a:bodyPr/>
          <a:lstStyle/>
          <a:p>
            <a:r>
              <a:rPr lang="en-US" dirty="0"/>
              <a:t>Suppressing Warnings – Turn off in Ruleset</a:t>
            </a:r>
          </a:p>
        </p:txBody>
      </p:sp>
      <p:pic>
        <p:nvPicPr>
          <p:cNvPr id="4" name="Picture 3"/>
          <p:cNvPicPr>
            <a:picLocks noChangeAspect="1"/>
          </p:cNvPicPr>
          <p:nvPr/>
        </p:nvPicPr>
        <p:blipFill>
          <a:blip r:embed="rId2"/>
          <a:stretch>
            <a:fillRect/>
          </a:stretch>
        </p:blipFill>
        <p:spPr>
          <a:xfrm>
            <a:off x="457580" y="3680140"/>
            <a:ext cx="9324975" cy="3914775"/>
          </a:xfrm>
          <a:prstGeom prst="rect">
            <a:avLst/>
          </a:prstGeom>
        </p:spPr>
      </p:pic>
      <p:sp>
        <p:nvSpPr>
          <p:cNvPr id="5" name="TextBox 4"/>
          <p:cNvSpPr txBox="1"/>
          <p:nvPr/>
        </p:nvSpPr>
        <p:spPr>
          <a:xfrm>
            <a:off x="1006214" y="3497262"/>
            <a:ext cx="9993761" cy="2234458"/>
          </a:xfrm>
          <a:prstGeom prst="rect">
            <a:avLst/>
          </a:prstGeom>
          <a:solidFill>
            <a:schemeClr val="bg1"/>
          </a:solidFill>
          <a:ln w="22225">
            <a:solidFill>
              <a:schemeClr val="tx1"/>
            </a:solidFill>
          </a:ln>
        </p:spPr>
        <p:txBody>
          <a:bodyPr wrap="none" lIns="182880" tIns="146304" rIns="182880" bIns="146304" rtlCol="0">
            <a:spAutoFit/>
          </a:bodyPr>
          <a:lstStyle/>
          <a:p>
            <a:r>
              <a:rPr lang="en-US" b="1" dirty="0">
                <a:latin typeface="Consolas" panose="020B0609020204030204" pitchFamily="49" charset="0"/>
              </a:rPr>
              <a:t>&lt;?xml version="1.0" encoding="utf-8"?&gt;</a:t>
            </a:r>
          </a:p>
          <a:p>
            <a:r>
              <a:rPr lang="en-US" b="1" dirty="0">
                <a:latin typeface="Consolas" panose="020B0609020204030204" pitchFamily="49" charset="0"/>
              </a:rPr>
              <a:t>&lt;</a:t>
            </a:r>
            <a:r>
              <a:rPr lang="en-US" b="1" dirty="0" err="1">
                <a:latin typeface="Consolas" panose="020B0609020204030204" pitchFamily="49" charset="0"/>
              </a:rPr>
              <a:t>RuleSet</a:t>
            </a:r>
            <a:r>
              <a:rPr lang="en-US" b="1" dirty="0">
                <a:latin typeface="Consolas" panose="020B0609020204030204" pitchFamily="49" charset="0"/>
              </a:rPr>
              <a:t> Name="</a:t>
            </a:r>
            <a:r>
              <a:rPr lang="en-US" b="1" dirty="0" err="1">
                <a:latin typeface="Consolas" panose="020B0609020204030204" pitchFamily="49" charset="0"/>
              </a:rPr>
              <a:t>AllRules</a:t>
            </a:r>
            <a:r>
              <a:rPr lang="en-US" b="1" dirty="0">
                <a:latin typeface="Consolas" panose="020B0609020204030204" pitchFamily="49" charset="0"/>
              </a:rPr>
              <a:t>-custom" </a:t>
            </a:r>
            <a:r>
              <a:rPr lang="en-US" b="1" dirty="0" err="1">
                <a:latin typeface="Consolas" panose="020B0609020204030204" pitchFamily="49" charset="0"/>
              </a:rPr>
              <a:t>ToolsVersion</a:t>
            </a:r>
            <a:r>
              <a:rPr lang="en-US" b="1" dirty="0">
                <a:latin typeface="Consolas" panose="020B0609020204030204" pitchFamily="49" charset="0"/>
              </a:rPr>
              <a:t>="14.0"&gt;</a:t>
            </a:r>
          </a:p>
          <a:p>
            <a:r>
              <a:rPr lang="en-US" b="1" dirty="0">
                <a:latin typeface="Consolas" panose="020B0609020204030204" pitchFamily="49" charset="0"/>
              </a:rPr>
              <a:t>  &lt;Include Path="</a:t>
            </a:r>
            <a:r>
              <a:rPr lang="en-US" b="1" dirty="0" err="1">
                <a:latin typeface="Consolas" panose="020B0609020204030204" pitchFamily="49" charset="0"/>
              </a:rPr>
              <a:t>allrules.ruleset</a:t>
            </a:r>
            <a:r>
              <a:rPr lang="en-US" b="1" dirty="0">
                <a:latin typeface="Consolas" panose="020B0609020204030204" pitchFamily="49" charset="0"/>
              </a:rPr>
              <a:t>" Action="Default" /&gt;</a:t>
            </a:r>
          </a:p>
          <a:p>
            <a:r>
              <a:rPr lang="en-US" b="1" dirty="0">
                <a:latin typeface="Consolas" panose="020B0609020204030204" pitchFamily="49" charset="0"/>
              </a:rPr>
              <a:t>  &lt;Rules </a:t>
            </a:r>
            <a:r>
              <a:rPr lang="en-US" b="1" dirty="0" err="1">
                <a:latin typeface="Consolas" panose="020B0609020204030204" pitchFamily="49" charset="0"/>
              </a:rPr>
              <a:t>AnalyzerId</a:t>
            </a:r>
            <a:r>
              <a:rPr lang="en-US" b="1" dirty="0">
                <a:latin typeface="Consolas" panose="020B0609020204030204" pitchFamily="49" charset="0"/>
              </a:rPr>
              <a:t>="</a:t>
            </a:r>
            <a:r>
              <a:rPr lang="en-US" b="1" dirty="0" err="1">
                <a:latin typeface="Consolas" panose="020B0609020204030204" pitchFamily="49" charset="0"/>
              </a:rPr>
              <a:t>CodeCracker.CSharp</a:t>
            </a:r>
            <a:r>
              <a:rPr lang="en-US" b="1" dirty="0">
                <a:latin typeface="Consolas" panose="020B0609020204030204" pitchFamily="49" charset="0"/>
              </a:rPr>
              <a:t>" </a:t>
            </a:r>
            <a:r>
              <a:rPr lang="en-US" b="1" dirty="0" err="1">
                <a:latin typeface="Consolas" panose="020B0609020204030204" pitchFamily="49" charset="0"/>
              </a:rPr>
              <a:t>RuleNamespace</a:t>
            </a:r>
            <a:r>
              <a:rPr lang="en-US" b="1" dirty="0">
                <a:latin typeface="Consolas" panose="020B0609020204030204" pitchFamily="49" charset="0"/>
              </a:rPr>
              <a:t>="</a:t>
            </a:r>
            <a:r>
              <a:rPr lang="en-US" b="1" dirty="0" err="1">
                <a:latin typeface="Consolas" panose="020B0609020204030204" pitchFamily="49" charset="0"/>
              </a:rPr>
              <a:t>CodeCracker.CSharp</a:t>
            </a:r>
            <a:r>
              <a:rPr lang="en-US" b="1" dirty="0">
                <a:latin typeface="Consolas" panose="020B0609020204030204" pitchFamily="49" charset="0"/>
              </a:rPr>
              <a:t>"&gt;</a:t>
            </a:r>
          </a:p>
          <a:p>
            <a:r>
              <a:rPr lang="en-US" b="1" dirty="0">
                <a:latin typeface="Consolas" panose="020B0609020204030204" pitchFamily="49" charset="0"/>
              </a:rPr>
              <a:t>    &lt;Rule Id="CC0001" Action="None" /&gt;</a:t>
            </a:r>
          </a:p>
          <a:p>
            <a:r>
              <a:rPr lang="en-US" b="1" dirty="0">
                <a:latin typeface="Consolas" panose="020B0609020204030204" pitchFamily="49" charset="0"/>
              </a:rPr>
              <a:t>  &lt;/Rules&gt;</a:t>
            </a:r>
          </a:p>
          <a:p>
            <a:r>
              <a:rPr lang="en-US" b="1" dirty="0">
                <a:latin typeface="Consolas" panose="020B0609020204030204" pitchFamily="49" charset="0"/>
              </a:rPr>
              <a:t>&lt;/</a:t>
            </a:r>
            <a:r>
              <a:rPr lang="en-US" b="1" dirty="0" err="1">
                <a:latin typeface="Consolas" panose="020B0609020204030204" pitchFamily="49" charset="0"/>
              </a:rPr>
              <a:t>RuleSet</a:t>
            </a:r>
            <a:r>
              <a:rPr lang="en-US" b="1" dirty="0">
                <a:latin typeface="Consolas" panose="020B0609020204030204" pitchFamily="49" charset="0"/>
              </a:rPr>
              <a:t>&gt;</a:t>
            </a:r>
            <a:endParaRPr lang="en-US" sz="2400" b="1" dirty="0">
              <a:gradFill>
                <a:gsLst>
                  <a:gs pos="2917">
                    <a:schemeClr val="tx1"/>
                  </a:gs>
                  <a:gs pos="30000">
                    <a:schemeClr val="tx1"/>
                  </a:gs>
                </a:gsLst>
                <a:lin ang="5400000" scaled="0"/>
              </a:gradFill>
              <a:latin typeface="Consolas" panose="020B0609020204030204" pitchFamily="49" charset="0"/>
            </a:endParaRPr>
          </a:p>
        </p:txBody>
      </p:sp>
      <p:sp>
        <p:nvSpPr>
          <p:cNvPr id="6" name="Rectangle 5"/>
          <p:cNvSpPr/>
          <p:nvPr/>
        </p:nvSpPr>
        <p:spPr>
          <a:xfrm>
            <a:off x="9324676" y="6608514"/>
            <a:ext cx="3350597" cy="369332"/>
          </a:xfrm>
          <a:prstGeom prst="rect">
            <a:avLst/>
          </a:prstGeom>
        </p:spPr>
        <p:txBody>
          <a:bodyPr wrap="none">
            <a:spAutoFit/>
          </a:bodyPr>
          <a:lstStyle/>
          <a:p>
            <a:r>
              <a:rPr lang="en-US" b="1" dirty="0">
                <a:latin typeface="Consolas" panose="020B0609020204030204" pitchFamily="49" charset="0"/>
              </a:rPr>
              <a:t>Web &gt; </a:t>
            </a:r>
            <a:r>
              <a:rPr lang="en-US" b="1" dirty="0" err="1">
                <a:latin typeface="Consolas" panose="020B0609020204030204" pitchFamily="49" charset="0"/>
              </a:rPr>
              <a:t>EnumerableProofs.cs</a:t>
            </a:r>
            <a:endParaRPr lang="en-US" dirty="0"/>
          </a:p>
        </p:txBody>
      </p:sp>
    </p:spTree>
    <p:extLst>
      <p:ext uri="{BB962C8B-B14F-4D97-AF65-F5344CB8AC3E}">
        <p14:creationId xmlns:p14="http://schemas.microsoft.com/office/powerpoint/2010/main" val="280839566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415772"/>
          </a:xfrm>
        </p:spPr>
        <p:txBody>
          <a:bodyPr/>
          <a:lstStyle/>
          <a:p>
            <a:r>
              <a:rPr lang="en-US" dirty="0"/>
              <a:t>Use #pragma to disable a warning</a:t>
            </a:r>
          </a:p>
          <a:p>
            <a:r>
              <a:rPr lang="en-US" dirty="0"/>
              <a:t>Document WHY you disabled a warning</a:t>
            </a:r>
          </a:p>
        </p:txBody>
      </p:sp>
      <p:sp>
        <p:nvSpPr>
          <p:cNvPr id="3" name="Title 2"/>
          <p:cNvSpPr>
            <a:spLocks noGrp="1"/>
          </p:cNvSpPr>
          <p:nvPr>
            <p:ph type="title"/>
          </p:nvPr>
        </p:nvSpPr>
        <p:spPr/>
        <p:txBody>
          <a:bodyPr/>
          <a:lstStyle/>
          <a:p>
            <a:r>
              <a:rPr lang="en-US" dirty="0"/>
              <a:t>Suppressing Warnings – Block out in code</a:t>
            </a:r>
          </a:p>
        </p:txBody>
      </p:sp>
      <p:sp>
        <p:nvSpPr>
          <p:cNvPr id="4" name="TextBox 3"/>
          <p:cNvSpPr txBox="1"/>
          <p:nvPr/>
        </p:nvSpPr>
        <p:spPr>
          <a:xfrm>
            <a:off x="1097653" y="3222945"/>
            <a:ext cx="10241168" cy="1957459"/>
          </a:xfrm>
          <a:prstGeom prst="rect">
            <a:avLst/>
          </a:prstGeom>
          <a:solidFill>
            <a:schemeClr val="bg1"/>
          </a:solidFill>
          <a:ln w="25400">
            <a:solidFill>
              <a:schemeClr val="tx1"/>
            </a:solidFill>
          </a:ln>
        </p:spPr>
        <p:txBody>
          <a:bodyPr wrap="square" lIns="182880" tIns="146304" rIns="182880" bIns="146304" rtlCol="0">
            <a:spAutoFit/>
          </a:bodyPr>
          <a:lstStyle/>
          <a:p>
            <a:r>
              <a:rPr lang="en-US" b="1" dirty="0">
                <a:latin typeface="Consolas" panose="020B0609020204030204" pitchFamily="49" charset="0"/>
              </a:rPr>
              <a:t>public void </a:t>
            </a:r>
            <a:r>
              <a:rPr lang="en-US" b="1" dirty="0" err="1">
                <a:latin typeface="Consolas" panose="020B0609020204030204" pitchFamily="49" charset="0"/>
              </a:rPr>
              <a:t>GetCultureInfo</a:t>
            </a:r>
            <a:r>
              <a:rPr lang="en-US" b="1" dirty="0">
                <a:latin typeface="Consolas" panose="020B0609020204030204" pitchFamily="49" charset="0"/>
              </a:rPr>
              <a:t>( </a:t>
            </a:r>
            <a:r>
              <a:rPr lang="en-US" b="1" dirty="0" err="1">
                <a:latin typeface="Consolas" panose="020B0609020204030204" pitchFamily="49" charset="0"/>
              </a:rPr>
              <a:t>HttpRequest</a:t>
            </a:r>
            <a:r>
              <a:rPr lang="en-US" b="1" dirty="0">
                <a:latin typeface="Consolas" panose="020B0609020204030204" pitchFamily="49" charset="0"/>
              </a:rPr>
              <a:t> request )</a:t>
            </a:r>
          </a:p>
          <a:p>
            <a:r>
              <a:rPr lang="en-US" b="1" dirty="0">
                <a:latin typeface="Consolas" panose="020B0609020204030204" pitchFamily="49" charset="0"/>
              </a:rPr>
              <a:t>{</a:t>
            </a:r>
          </a:p>
          <a:p>
            <a:r>
              <a:rPr lang="en-US" b="1" dirty="0">
                <a:highlight>
                  <a:srgbClr val="FFFF00"/>
                </a:highlight>
                <a:latin typeface="Consolas" panose="020B0609020204030204" pitchFamily="49" charset="0"/>
              </a:rPr>
              <a:t>#pragma warning disable CC0001 // You should use '</a:t>
            </a:r>
            <a:r>
              <a:rPr lang="en-US" b="1" dirty="0" err="1">
                <a:highlight>
                  <a:srgbClr val="FFFF00"/>
                </a:highlight>
                <a:latin typeface="Consolas" panose="020B0609020204030204" pitchFamily="49" charset="0"/>
              </a:rPr>
              <a:t>var</a:t>
            </a:r>
            <a:r>
              <a:rPr lang="en-US" b="1" dirty="0">
                <a:highlight>
                  <a:srgbClr val="FFFF00"/>
                </a:highlight>
                <a:latin typeface="Consolas" panose="020B0609020204030204" pitchFamily="49" charset="0"/>
              </a:rPr>
              <a:t>' whenever possible</a:t>
            </a:r>
            <a:r>
              <a:rPr lang="en-US" b="1" dirty="0">
                <a:latin typeface="Consolas" panose="020B0609020204030204" pitchFamily="49" charset="0"/>
              </a:rPr>
              <a:t>.</a:t>
            </a:r>
          </a:p>
          <a:p>
            <a:r>
              <a:rPr lang="en-US" b="1" dirty="0">
                <a:latin typeface="Consolas" panose="020B0609020204030204" pitchFamily="49" charset="0"/>
              </a:rPr>
              <a:t>string[] languages = </a:t>
            </a:r>
            <a:r>
              <a:rPr lang="en-US" b="1" dirty="0" err="1">
                <a:latin typeface="Consolas" panose="020B0609020204030204" pitchFamily="49" charset="0"/>
              </a:rPr>
              <a:t>request.UserLanguages</a:t>
            </a:r>
            <a:r>
              <a:rPr lang="en-US" b="1" dirty="0">
                <a:latin typeface="Consolas" panose="020B0609020204030204" pitchFamily="49" charset="0"/>
              </a:rPr>
              <a:t>;</a:t>
            </a:r>
          </a:p>
          <a:p>
            <a:r>
              <a:rPr lang="en-US" b="1" dirty="0">
                <a:highlight>
                  <a:srgbClr val="FFFF00"/>
                </a:highlight>
                <a:latin typeface="Consolas" panose="020B0609020204030204" pitchFamily="49" charset="0"/>
              </a:rPr>
              <a:t>#pragma warning restore CC0001 // You should use '</a:t>
            </a:r>
            <a:r>
              <a:rPr lang="en-US" b="1" dirty="0" err="1">
                <a:highlight>
                  <a:srgbClr val="FFFF00"/>
                </a:highlight>
                <a:latin typeface="Consolas" panose="020B0609020204030204" pitchFamily="49" charset="0"/>
              </a:rPr>
              <a:t>var</a:t>
            </a:r>
            <a:r>
              <a:rPr lang="en-US" b="1" dirty="0">
                <a:highlight>
                  <a:srgbClr val="FFFF00"/>
                </a:highlight>
                <a:latin typeface="Consolas" panose="020B0609020204030204" pitchFamily="49" charset="0"/>
              </a:rPr>
              <a:t>' whenever possible.</a:t>
            </a:r>
          </a:p>
          <a:p>
            <a:r>
              <a:rPr lang="en-US" b="1" dirty="0" err="1">
                <a:highlight>
                  <a:srgbClr val="FFFF00"/>
                </a:highlight>
                <a:latin typeface="Consolas" panose="020B0609020204030204" pitchFamily="49" charset="0"/>
              </a:rPr>
              <a:t>CultureInfo</a:t>
            </a:r>
            <a:r>
              <a:rPr lang="en-US" b="1" dirty="0">
                <a:highlight>
                  <a:srgbClr val="FFFF00"/>
                </a:highlight>
                <a:latin typeface="Consolas" panose="020B0609020204030204" pitchFamily="49" charset="0"/>
              </a:rPr>
              <a:t> </a:t>
            </a:r>
            <a:r>
              <a:rPr lang="en-US" b="1" dirty="0" err="1">
                <a:highlight>
                  <a:srgbClr val="FFFF00"/>
                </a:highlight>
                <a:latin typeface="Consolas" panose="020B0609020204030204" pitchFamily="49" charset="0"/>
              </a:rPr>
              <a:t>cultreInfo</a:t>
            </a:r>
            <a:r>
              <a:rPr lang="en-US" b="1" dirty="0">
                <a:highlight>
                  <a:srgbClr val="FFFF00"/>
                </a:highlight>
                <a:latin typeface="Consolas" panose="020B0609020204030204" pitchFamily="49" charset="0"/>
              </a:rPr>
              <a:t>;</a:t>
            </a:r>
            <a:endParaRPr lang="en-US" sz="2400" b="1" dirty="0">
              <a:gradFill>
                <a:gsLst>
                  <a:gs pos="2917">
                    <a:schemeClr val="tx1"/>
                  </a:gs>
                  <a:gs pos="30000">
                    <a:schemeClr val="tx1"/>
                  </a:gs>
                </a:gsLst>
                <a:lin ang="5400000" scaled="0"/>
              </a:gradFill>
              <a:highlight>
                <a:srgbClr val="FFFF00"/>
              </a:highlight>
              <a:latin typeface="Consolas" panose="020B0609020204030204" pitchFamily="49" charset="0"/>
            </a:endParaRPr>
          </a:p>
        </p:txBody>
      </p:sp>
      <p:sp>
        <p:nvSpPr>
          <p:cNvPr id="5" name="Rectangle 4"/>
          <p:cNvSpPr/>
          <p:nvPr/>
        </p:nvSpPr>
        <p:spPr>
          <a:xfrm>
            <a:off x="9085878" y="6625193"/>
            <a:ext cx="3350597" cy="369332"/>
          </a:xfrm>
          <a:prstGeom prst="rect">
            <a:avLst/>
          </a:prstGeom>
        </p:spPr>
        <p:txBody>
          <a:bodyPr wrap="none">
            <a:spAutoFit/>
          </a:bodyPr>
          <a:lstStyle/>
          <a:p>
            <a:r>
              <a:rPr lang="en-US" b="1" dirty="0">
                <a:latin typeface="Consolas" panose="020B0609020204030204" pitchFamily="49" charset="0"/>
              </a:rPr>
              <a:t>Web &gt; </a:t>
            </a:r>
            <a:r>
              <a:rPr lang="en-US" b="1" dirty="0" err="1">
                <a:latin typeface="Consolas" panose="020B0609020204030204" pitchFamily="49" charset="0"/>
              </a:rPr>
              <a:t>EnumerableProofs.cs</a:t>
            </a:r>
            <a:endParaRPr lang="en-US" dirty="0"/>
          </a:p>
        </p:txBody>
      </p:sp>
    </p:spTree>
    <p:extLst>
      <p:ext uri="{BB962C8B-B14F-4D97-AF65-F5344CB8AC3E}">
        <p14:creationId xmlns:p14="http://schemas.microsoft.com/office/powerpoint/2010/main" val="28879405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Code Clone Analysis</a:t>
            </a:r>
          </a:p>
        </p:txBody>
      </p:sp>
      <p:sp>
        <p:nvSpPr>
          <p:cNvPr id="5" name="Text Placeholder 4"/>
          <p:cNvSpPr>
            <a:spLocks noGrp="1"/>
          </p:cNvSpPr>
          <p:nvPr>
            <p:ph type="body" idx="1"/>
          </p:nvPr>
        </p:nvSpPr>
        <p:spPr/>
        <p:txBody>
          <a:bodyPr/>
          <a:lstStyle/>
          <a:p>
            <a:endParaRPr lang="en-US"/>
          </a:p>
        </p:txBody>
      </p:sp>
      <p:pic>
        <p:nvPicPr>
          <p:cNvPr id="3" name="Picture 2"/>
          <p:cNvPicPr>
            <a:picLocks noChangeAspect="1"/>
          </p:cNvPicPr>
          <p:nvPr/>
        </p:nvPicPr>
        <p:blipFill>
          <a:blip r:embed="rId2"/>
          <a:stretch>
            <a:fillRect/>
          </a:stretch>
        </p:blipFill>
        <p:spPr>
          <a:xfrm>
            <a:off x="9875797" y="3629989"/>
            <a:ext cx="2560678" cy="3170772"/>
          </a:xfrm>
          <a:prstGeom prst="rect">
            <a:avLst/>
          </a:prstGeom>
        </p:spPr>
      </p:pic>
    </p:spTree>
    <p:extLst>
      <p:ext uri="{BB962C8B-B14F-4D97-AF65-F5344CB8AC3E}">
        <p14:creationId xmlns:p14="http://schemas.microsoft.com/office/powerpoint/2010/main" val="385968671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646878"/>
          </a:xfrm>
        </p:spPr>
        <p:txBody>
          <a:bodyPr/>
          <a:lstStyle/>
          <a:p>
            <a:r>
              <a:rPr lang="en-US" dirty="0"/>
              <a:t>Per project level</a:t>
            </a:r>
          </a:p>
          <a:p>
            <a:r>
              <a:rPr lang="en-US" dirty="0"/>
              <a:t>Must reproduce in each project</a:t>
            </a:r>
          </a:p>
          <a:p>
            <a:r>
              <a:rPr lang="en-US" dirty="0"/>
              <a:t>Potential for ‘shared’ file across solution but would require manual adds for new rules</a:t>
            </a:r>
          </a:p>
        </p:txBody>
      </p:sp>
      <p:sp>
        <p:nvSpPr>
          <p:cNvPr id="3" name="Title 2"/>
          <p:cNvSpPr>
            <a:spLocks noGrp="1"/>
          </p:cNvSpPr>
          <p:nvPr>
            <p:ph type="title"/>
          </p:nvPr>
        </p:nvSpPr>
        <p:spPr/>
        <p:txBody>
          <a:bodyPr/>
          <a:lstStyle/>
          <a:p>
            <a:r>
              <a:rPr lang="en-US" dirty="0"/>
              <a:t>Suppressing Warnings – Global Suppression File</a:t>
            </a:r>
          </a:p>
        </p:txBody>
      </p:sp>
      <p:sp>
        <p:nvSpPr>
          <p:cNvPr id="4" name="TextBox 3"/>
          <p:cNvSpPr txBox="1"/>
          <p:nvPr/>
        </p:nvSpPr>
        <p:spPr>
          <a:xfrm>
            <a:off x="1280531" y="3954457"/>
            <a:ext cx="10424046" cy="3397853"/>
          </a:xfrm>
          <a:prstGeom prst="rect">
            <a:avLst/>
          </a:prstGeom>
          <a:solidFill>
            <a:schemeClr val="bg1"/>
          </a:solidFill>
          <a:ln w="25400">
            <a:solidFill>
              <a:schemeClr val="tx1"/>
            </a:solidFill>
          </a:ln>
        </p:spPr>
        <p:txBody>
          <a:bodyPr wrap="square" lIns="182880" tIns="146304" rIns="182880" bIns="146304" rtlCol="0">
            <a:spAutoFit/>
          </a:bodyPr>
          <a:lstStyle/>
          <a:p>
            <a:r>
              <a:rPr lang="en-US" b="1" dirty="0" err="1">
                <a:latin typeface="Consolas" panose="020B0609020204030204" pitchFamily="49" charset="0"/>
              </a:rPr>
              <a:t>GlobalSupression.cs</a:t>
            </a:r>
            <a:r>
              <a:rPr lang="en-US" b="1" dirty="0">
                <a:latin typeface="Consolas" panose="020B0609020204030204" pitchFamily="49" charset="0"/>
              </a:rPr>
              <a:t>….</a:t>
            </a:r>
          </a:p>
          <a:p>
            <a:r>
              <a:rPr lang="en-US" b="1" dirty="0">
                <a:latin typeface="Consolas" panose="020B0609020204030204" pitchFamily="49" charset="0"/>
              </a:rPr>
              <a:t>[assembly: </a:t>
            </a:r>
            <a:r>
              <a:rPr lang="en-US" b="1" dirty="0" err="1">
                <a:latin typeface="Consolas" panose="020B0609020204030204" pitchFamily="49" charset="0"/>
              </a:rPr>
              <a:t>System.Diagnostics.CodeAnalysis.SuppressMessage</a:t>
            </a:r>
            <a:r>
              <a:rPr lang="en-US" b="1" dirty="0">
                <a:latin typeface="Consolas" panose="020B0609020204030204" pitchFamily="49" charset="0"/>
              </a:rPr>
              <a:t>(</a:t>
            </a:r>
          </a:p>
          <a:p>
            <a:r>
              <a:rPr lang="en-US" b="1" dirty="0">
                <a:latin typeface="Consolas" panose="020B0609020204030204" pitchFamily="49" charset="0"/>
              </a:rPr>
              <a:t>"Style", </a:t>
            </a:r>
          </a:p>
          <a:p>
            <a:r>
              <a:rPr lang="en-US" b="1" dirty="0">
                <a:latin typeface="Consolas" panose="020B0609020204030204" pitchFamily="49" charset="0"/>
              </a:rPr>
              <a:t>"CC0001:You should use '</a:t>
            </a:r>
            <a:r>
              <a:rPr lang="en-US" b="1" dirty="0" err="1">
                <a:latin typeface="Consolas" panose="020B0609020204030204" pitchFamily="49" charset="0"/>
              </a:rPr>
              <a:t>var</a:t>
            </a:r>
            <a:r>
              <a:rPr lang="en-US" b="1" dirty="0">
                <a:latin typeface="Consolas" panose="020B0609020204030204" pitchFamily="49" charset="0"/>
              </a:rPr>
              <a:t>' whenever possible.", </a:t>
            </a:r>
          </a:p>
          <a:p>
            <a:r>
              <a:rPr lang="en-US" b="1" dirty="0">
                <a:latin typeface="Consolas" panose="020B0609020204030204" pitchFamily="49" charset="0"/>
              </a:rPr>
              <a:t>Justification = "&lt;Pending&gt;“, </a:t>
            </a:r>
          </a:p>
          <a:p>
            <a:r>
              <a:rPr lang="en-US" b="1" dirty="0">
                <a:latin typeface="Consolas" panose="020B0609020204030204" pitchFamily="49" charset="0"/>
              </a:rPr>
              <a:t>Scope = "member", </a:t>
            </a:r>
          </a:p>
          <a:p>
            <a:r>
              <a:rPr lang="en-US" b="1" dirty="0">
                <a:latin typeface="Consolas" panose="020B0609020204030204" pitchFamily="49" charset="0"/>
              </a:rPr>
              <a:t>Target = "~</a:t>
            </a:r>
            <a:r>
              <a:rPr lang="en-US" b="1" dirty="0" err="1">
                <a:latin typeface="Consolas" panose="020B0609020204030204" pitchFamily="49" charset="0"/>
              </a:rPr>
              <a:t>M:RoslynProofsConsole.EnumerableProofs.GetCultureInfo</a:t>
            </a:r>
            <a:r>
              <a:rPr lang="en-US" b="1" dirty="0">
                <a:latin typeface="Consolas" panose="020B0609020204030204" pitchFamily="49" charset="0"/>
              </a:rPr>
              <a:t>(</a:t>
            </a:r>
            <a:r>
              <a:rPr lang="en-US" b="1" dirty="0" err="1">
                <a:latin typeface="Consolas" panose="020B0609020204030204" pitchFamily="49" charset="0"/>
              </a:rPr>
              <a:t>System.Web.HttpRequest</a:t>
            </a:r>
            <a:r>
              <a:rPr lang="en-US" b="1" dirty="0">
                <a:latin typeface="Consolas" panose="020B0609020204030204" pitchFamily="49" charset="0"/>
              </a:rPr>
              <a:t>)")]</a:t>
            </a:r>
          </a:p>
          <a:p>
            <a:endParaRPr lang="en-US" dirty="0"/>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6980991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415772"/>
          </a:xfrm>
        </p:spPr>
        <p:txBody>
          <a:bodyPr/>
          <a:lstStyle/>
          <a:p>
            <a:r>
              <a:rPr lang="en-US" dirty="0"/>
              <a:t>IDE is great</a:t>
            </a:r>
          </a:p>
          <a:p>
            <a:r>
              <a:rPr lang="en-US" dirty="0"/>
              <a:t>How to push to a file in </a:t>
            </a:r>
            <a:r>
              <a:rPr lang="en-US" dirty="0" err="1"/>
              <a:t>msbuild</a:t>
            </a:r>
            <a:r>
              <a:rPr lang="en-US" dirty="0"/>
              <a:t>?</a:t>
            </a:r>
          </a:p>
        </p:txBody>
      </p:sp>
      <p:sp>
        <p:nvSpPr>
          <p:cNvPr id="3" name="Title 2"/>
          <p:cNvSpPr>
            <a:spLocks noGrp="1"/>
          </p:cNvSpPr>
          <p:nvPr>
            <p:ph type="title"/>
          </p:nvPr>
        </p:nvSpPr>
        <p:spPr/>
        <p:txBody>
          <a:bodyPr/>
          <a:lstStyle/>
          <a:p>
            <a:r>
              <a:rPr lang="en-US" dirty="0"/>
              <a:t>Dump to File</a:t>
            </a:r>
          </a:p>
        </p:txBody>
      </p:sp>
      <p:sp>
        <p:nvSpPr>
          <p:cNvPr id="5" name="TextBox 4"/>
          <p:cNvSpPr txBox="1"/>
          <p:nvPr/>
        </p:nvSpPr>
        <p:spPr>
          <a:xfrm>
            <a:off x="281624" y="2778357"/>
            <a:ext cx="10424046" cy="572464"/>
          </a:xfrm>
          <a:prstGeom prst="rect">
            <a:avLst/>
          </a:prstGeom>
          <a:solidFill>
            <a:schemeClr val="bg1"/>
          </a:solidFill>
          <a:ln w="25400">
            <a:solidFill>
              <a:schemeClr val="tx1"/>
            </a:solidFill>
          </a:ln>
        </p:spPr>
        <p:txBody>
          <a:bodyPr wrap="square" lIns="182880" tIns="146304" rIns="182880" bIns="146304" rtlCol="0">
            <a:spAutoFit/>
          </a:bodyPr>
          <a:lstStyle/>
          <a:p>
            <a:r>
              <a:rPr lang="en-US" b="1" dirty="0">
                <a:latin typeface="Consolas" panose="020B0609020204030204" pitchFamily="49" charset="0"/>
              </a:rPr>
              <a:t>msbuild.exe .\</a:t>
            </a:r>
            <a:r>
              <a:rPr lang="en-US" b="1" dirty="0" err="1">
                <a:latin typeface="Consolas" panose="020B0609020204030204" pitchFamily="49" charset="0"/>
              </a:rPr>
              <a:t>RoslynProofs</a:t>
            </a:r>
            <a:r>
              <a:rPr lang="en-US" b="1" dirty="0">
                <a:latin typeface="Consolas" panose="020B0609020204030204" pitchFamily="49" charset="0"/>
              </a:rPr>
              <a:t>\RoslynProofs.sln /</a:t>
            </a:r>
            <a:r>
              <a:rPr lang="en-US" b="1" dirty="0" err="1">
                <a:latin typeface="Consolas" panose="020B0609020204030204" pitchFamily="49" charset="0"/>
              </a:rPr>
              <a:t>p:RunCodeAnalysis</a:t>
            </a:r>
            <a:r>
              <a:rPr lang="en-US" b="1" dirty="0">
                <a:latin typeface="Consolas" panose="020B0609020204030204" pitchFamily="49" charset="0"/>
              </a:rPr>
              <a:t>=True /</a:t>
            </a:r>
            <a:r>
              <a:rPr lang="en-US" b="1" dirty="0" err="1">
                <a:latin typeface="Consolas" panose="020B0609020204030204" pitchFamily="49" charset="0"/>
              </a:rPr>
              <a:t>t:rebuild</a:t>
            </a:r>
            <a:endParaRPr lang="en-US" b="1" dirty="0">
              <a:latin typeface="Consolas" panose="020B0609020204030204" pitchFamily="49" charset="0"/>
            </a:endParaRPr>
          </a:p>
        </p:txBody>
      </p:sp>
      <p:sp>
        <p:nvSpPr>
          <p:cNvPr id="6" name="TextBox 5"/>
          <p:cNvSpPr txBox="1"/>
          <p:nvPr/>
        </p:nvSpPr>
        <p:spPr>
          <a:xfrm>
            <a:off x="731897" y="3680140"/>
            <a:ext cx="13715851" cy="6143220"/>
          </a:xfrm>
          <a:prstGeom prst="rect">
            <a:avLst/>
          </a:prstGeom>
          <a:solidFill>
            <a:schemeClr val="bg1"/>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Using shared compilation with compiler from directory: C:\Program Files (x86)\</a:t>
            </a:r>
            <a:r>
              <a:rPr lang="en-US" sz="2000" b="1" dirty="0" err="1">
                <a:latin typeface="Consolas" panose="020B0609020204030204" pitchFamily="49" charset="0"/>
              </a:rPr>
              <a:t>MSBuild</a:t>
            </a:r>
            <a:r>
              <a:rPr lang="en-US" sz="2000" b="1" dirty="0">
                <a:latin typeface="Consolas" panose="020B0609020204030204" pitchFamily="49" charset="0"/>
              </a:rPr>
              <a:t>\14.0\bin</a:t>
            </a:r>
          </a:p>
          <a:p>
            <a:r>
              <a:rPr lang="en-US" sz="2000" b="1" dirty="0" err="1">
                <a:latin typeface="Consolas" panose="020B0609020204030204" pitchFamily="49" charset="0"/>
              </a:rPr>
              <a:t>LogUtils.cs</a:t>
            </a:r>
            <a:r>
              <a:rPr lang="en-US" sz="2000" b="1" dirty="0">
                <a:latin typeface="Consolas" panose="020B0609020204030204" pitchFamily="49" charset="0"/>
              </a:rPr>
              <a:t>(13,23): warning CS0108: '</a:t>
            </a:r>
            <a:r>
              <a:rPr lang="en-US" sz="2000" b="1" dirty="0" err="1">
                <a:latin typeface="Consolas" panose="020B0609020204030204" pitchFamily="49" charset="0"/>
              </a:rPr>
              <a:t>LoggerBase.Name</a:t>
            </a:r>
            <a:r>
              <a:rPr lang="en-US" sz="2000" b="1" dirty="0">
                <a:latin typeface="Consolas" panose="020B0609020204030204" pitchFamily="49" charset="0"/>
              </a:rPr>
              <a:t>' hides inherited member '</a:t>
            </a:r>
            <a:r>
              <a:rPr lang="en-US" sz="2000" b="1" dirty="0" err="1">
                <a:latin typeface="Consolas" panose="020B0609020204030204" pitchFamily="49" charset="0"/>
              </a:rPr>
              <a:t>EventSource.Name</a:t>
            </a:r>
            <a:r>
              <a:rPr lang="en-US" sz="2000" b="1" dirty="0">
                <a:latin typeface="Consolas" panose="020B0609020204030204" pitchFamily="49" charset="0"/>
              </a:rPr>
              <a:t>'. Use the new keyword if hiding was intended. [C:\dev\</a:t>
            </a:r>
            <a:r>
              <a:rPr lang="en-US" sz="2000" b="1" dirty="0" err="1">
                <a:latin typeface="Consolas" panose="020B0609020204030204" pitchFamily="49" charset="0"/>
              </a:rPr>
              <a:t>RoslynProofsGit</a:t>
            </a:r>
            <a:r>
              <a:rPr lang="en-US" sz="2000" b="1" dirty="0">
                <a:latin typeface="Consolas" panose="020B0609020204030204" pitchFamily="49" charset="0"/>
              </a:rPr>
              <a:t>\</a:t>
            </a:r>
            <a:r>
              <a:rPr lang="en-US" sz="2000" b="1" dirty="0" err="1">
                <a:latin typeface="Consolas" panose="020B0609020204030204" pitchFamily="49" charset="0"/>
              </a:rPr>
              <a:t>RoslynProofs</a:t>
            </a:r>
            <a:r>
              <a:rPr lang="en-US" sz="2000" b="1" dirty="0">
                <a:latin typeface="Consolas" panose="020B0609020204030204" pitchFamily="49" charset="0"/>
              </a:rPr>
              <a:t>\</a:t>
            </a:r>
            <a:r>
              <a:rPr lang="en-US" sz="2000" b="1" dirty="0" err="1">
                <a:latin typeface="Consolas" panose="020B0609020204030204" pitchFamily="49" charset="0"/>
              </a:rPr>
              <a:t>RoslynProofsConsole</a:t>
            </a:r>
            <a:r>
              <a:rPr lang="en-US" sz="2000" b="1" dirty="0">
                <a:latin typeface="Consolas" panose="020B0609020204030204" pitchFamily="49" charset="0"/>
              </a:rPr>
              <a:t>\</a:t>
            </a:r>
            <a:r>
              <a:rPr lang="en-US" sz="2000" b="1" dirty="0" err="1">
                <a:latin typeface="Consolas" panose="020B0609020204030204" pitchFamily="49" charset="0"/>
              </a:rPr>
              <a:t>RoslynProofsConsole.csproj</a:t>
            </a:r>
            <a:r>
              <a:rPr lang="en-US" sz="2000" b="1" dirty="0">
                <a:latin typeface="Consolas" panose="020B0609020204030204" pitchFamily="49" charset="0"/>
              </a:rPr>
              <a:t>]</a:t>
            </a:r>
          </a:p>
          <a:p>
            <a:r>
              <a:rPr lang="en-US" sz="2000" b="1" dirty="0" err="1">
                <a:latin typeface="Consolas" panose="020B0609020204030204" pitchFamily="49" charset="0"/>
              </a:rPr>
              <a:t>ProfileHelpers.cs</a:t>
            </a:r>
            <a:r>
              <a:rPr lang="en-US" sz="2000" b="1" dirty="0">
                <a:latin typeface="Consolas" panose="020B0609020204030204" pitchFamily="49" charset="0"/>
              </a:rPr>
              <a:t>(75,17): warning CS0472: The result of the expression is always 'true' since a value of type '</a:t>
            </a:r>
            <a:r>
              <a:rPr lang="en-US" sz="2000" b="1" dirty="0" err="1">
                <a:latin typeface="Consolas" panose="020B0609020204030204" pitchFamily="49" charset="0"/>
              </a:rPr>
              <a:t>CanProfile</a:t>
            </a:r>
            <a:r>
              <a:rPr lang="en-US" sz="2000" b="1" dirty="0">
                <a:latin typeface="Consolas" panose="020B0609020204030204" pitchFamily="49" charset="0"/>
              </a:rPr>
              <a:t>' is never equal to 'null' of type '</a:t>
            </a:r>
            <a:r>
              <a:rPr lang="en-US" sz="2000" b="1" dirty="0" err="1">
                <a:latin typeface="Consolas" panose="020B0609020204030204" pitchFamily="49" charset="0"/>
              </a:rPr>
              <a:t>CanProfile</a:t>
            </a:r>
            <a:r>
              <a:rPr lang="en-US" sz="2000" b="1" dirty="0">
                <a:latin typeface="Consolas" panose="020B0609020204030204" pitchFamily="49" charset="0"/>
              </a:rPr>
              <a:t>?' [C:\dev\</a:t>
            </a:r>
            <a:r>
              <a:rPr lang="en-US" sz="2000" b="1" dirty="0" err="1">
                <a:latin typeface="Consolas" panose="020B0609020204030204" pitchFamily="49" charset="0"/>
              </a:rPr>
              <a:t>RoslynProofsGit</a:t>
            </a:r>
            <a:r>
              <a:rPr lang="en-US" sz="2000" b="1" dirty="0">
                <a:latin typeface="Consolas" panose="020B0609020204030204" pitchFamily="49" charset="0"/>
              </a:rPr>
              <a:t>\</a:t>
            </a:r>
            <a:r>
              <a:rPr lang="en-US" sz="2000" b="1" dirty="0" err="1">
                <a:latin typeface="Consolas" panose="020B0609020204030204" pitchFamily="49" charset="0"/>
              </a:rPr>
              <a:t>RoslynProofs</a:t>
            </a:r>
            <a:r>
              <a:rPr lang="en-US" sz="2000" b="1" dirty="0">
                <a:latin typeface="Consolas" panose="020B0609020204030204" pitchFamily="49" charset="0"/>
              </a:rPr>
              <a:t>\</a:t>
            </a:r>
            <a:r>
              <a:rPr lang="en-US" sz="2000" b="1" dirty="0" err="1">
                <a:latin typeface="Consolas" panose="020B0609020204030204" pitchFamily="49" charset="0"/>
              </a:rPr>
              <a:t>RoslynProofsConsole</a:t>
            </a:r>
            <a:r>
              <a:rPr lang="en-US" sz="2000" b="1" dirty="0">
                <a:latin typeface="Consolas" panose="020B0609020204030204" pitchFamily="49" charset="0"/>
              </a:rPr>
              <a:t>\</a:t>
            </a:r>
            <a:r>
              <a:rPr lang="en-US" sz="2000" b="1" dirty="0" err="1">
                <a:latin typeface="Consolas" panose="020B0609020204030204" pitchFamily="49" charset="0"/>
              </a:rPr>
              <a:t>RoslynProofsConsole.csproj</a:t>
            </a:r>
            <a:r>
              <a:rPr lang="en-US" sz="2000" b="1" dirty="0">
                <a:latin typeface="Consolas" panose="020B0609020204030204" pitchFamily="49" charset="0"/>
              </a:rPr>
              <a:t>]</a:t>
            </a:r>
          </a:p>
          <a:p>
            <a:r>
              <a:rPr lang="en-US" sz="2000" b="1" dirty="0" err="1">
                <a:latin typeface="Consolas" panose="020B0609020204030204" pitchFamily="49" charset="0"/>
              </a:rPr>
              <a:t>ResourceHelpers.cs</a:t>
            </a:r>
            <a:r>
              <a:rPr lang="en-US" sz="2000" b="1" dirty="0">
                <a:latin typeface="Consolas" panose="020B0609020204030204" pitchFamily="49" charset="0"/>
              </a:rPr>
              <a:t>(38,33): warning CS0649: Field 'ResourceHelpers.</a:t>
            </a:r>
            <a:r>
              <a:rPr lang="en-US" sz="2000" b="1" dirty="0" err="1">
                <a:latin typeface="Consolas" panose="020B0609020204030204" pitchFamily="49" charset="0"/>
              </a:rPr>
              <a:t>CustomResourceReader</a:t>
            </a:r>
            <a:r>
              <a:rPr lang="en-US" sz="2000" b="1" dirty="0">
                <a:latin typeface="Consolas" panose="020B0609020204030204" pitchFamily="49" charset="0"/>
              </a:rPr>
              <a:t>._resources' is never assigned to, and will always have its default value null [C:\dev\</a:t>
            </a:r>
            <a:r>
              <a:rPr lang="en-US" sz="2000" b="1" dirty="0" err="1">
                <a:latin typeface="Consolas" panose="020B0609020204030204" pitchFamily="49" charset="0"/>
              </a:rPr>
              <a:t>RoslynProofsGit</a:t>
            </a:r>
            <a:r>
              <a:rPr lang="en-US" sz="2000" b="1" dirty="0">
                <a:latin typeface="Consolas" panose="020B0609020204030204" pitchFamily="49" charset="0"/>
              </a:rPr>
              <a:t>\</a:t>
            </a:r>
            <a:r>
              <a:rPr lang="en-US" sz="2000" b="1" dirty="0" err="1">
                <a:latin typeface="Consolas" panose="020B0609020204030204" pitchFamily="49" charset="0"/>
              </a:rPr>
              <a:t>RoslynProofs</a:t>
            </a:r>
            <a:r>
              <a:rPr lang="en-US" sz="2000" b="1" dirty="0">
                <a:latin typeface="Consolas" panose="020B0609020204030204" pitchFamily="49" charset="0"/>
              </a:rPr>
              <a:t>\</a:t>
            </a:r>
            <a:r>
              <a:rPr lang="en-US" sz="2000" b="1" dirty="0" err="1">
                <a:latin typeface="Consolas" panose="020B0609020204030204" pitchFamily="49" charset="0"/>
              </a:rPr>
              <a:t>RoslynProofsConsole</a:t>
            </a:r>
            <a:r>
              <a:rPr lang="en-US" sz="2000" b="1" dirty="0">
                <a:latin typeface="Consolas" panose="020B0609020204030204" pitchFamily="49" charset="0"/>
              </a:rPr>
              <a:t>\</a:t>
            </a:r>
            <a:r>
              <a:rPr lang="en-US" sz="2000" b="1" dirty="0" err="1">
                <a:latin typeface="Consolas" panose="020B0609020204030204" pitchFamily="49" charset="0"/>
              </a:rPr>
              <a:t>RoslynProofsConsole.csproj</a:t>
            </a:r>
            <a:r>
              <a:rPr lang="en-US" sz="2000" b="1" dirty="0">
                <a:latin typeface="Consolas" panose="020B0609020204030204" pitchFamily="49" charset="0"/>
              </a:rPr>
              <a:t>]</a:t>
            </a:r>
          </a:p>
          <a:p>
            <a:r>
              <a:rPr lang="en-US" sz="2000" b="1" dirty="0" err="1">
                <a:latin typeface="Consolas" panose="020B0609020204030204" pitchFamily="49" charset="0"/>
              </a:rPr>
              <a:t>ResourceHelpers.cs</a:t>
            </a:r>
            <a:r>
              <a:rPr lang="en-US" sz="2000" b="1" dirty="0">
                <a:latin typeface="Consolas" panose="020B0609020204030204" pitchFamily="49" charset="0"/>
              </a:rPr>
              <a:t>(40,32): warning CS0169: The field '</a:t>
            </a:r>
            <a:r>
              <a:rPr lang="en-US" sz="2000" b="1" dirty="0" err="1">
                <a:latin typeface="Consolas" panose="020B0609020204030204" pitchFamily="49" charset="0"/>
              </a:rPr>
              <a:t>ResourceHelpers.CustomResourceReader.manager</a:t>
            </a:r>
            <a:r>
              <a:rPr lang="en-US" sz="2000" b="1" dirty="0">
                <a:latin typeface="Consolas" panose="020B0609020204030204" pitchFamily="49" charset="0"/>
              </a:rPr>
              <a:t>' is never used [C:\dev\</a:t>
            </a:r>
            <a:r>
              <a:rPr lang="en-US" sz="2000" b="1" dirty="0" err="1">
                <a:latin typeface="Consolas" panose="020B0609020204030204" pitchFamily="49" charset="0"/>
              </a:rPr>
              <a:t>RoslynProofsGit</a:t>
            </a:r>
            <a:r>
              <a:rPr lang="en-US" sz="2000" b="1" dirty="0">
                <a:latin typeface="Consolas" panose="020B0609020204030204" pitchFamily="49" charset="0"/>
              </a:rPr>
              <a:t>\</a:t>
            </a:r>
            <a:r>
              <a:rPr lang="en-US" sz="2000" b="1" dirty="0" err="1">
                <a:latin typeface="Consolas" panose="020B0609020204030204" pitchFamily="49" charset="0"/>
              </a:rPr>
              <a:t>RoslynProofs</a:t>
            </a:r>
            <a:r>
              <a:rPr lang="en-US" sz="2000" b="1" dirty="0">
                <a:latin typeface="Consolas" panose="020B0609020204030204" pitchFamily="49" charset="0"/>
              </a:rPr>
              <a:t>\</a:t>
            </a:r>
            <a:r>
              <a:rPr lang="en-US" sz="2000" b="1" dirty="0" err="1">
                <a:latin typeface="Consolas" panose="020B0609020204030204" pitchFamily="49" charset="0"/>
              </a:rPr>
              <a:t>RoslynProofsConsole</a:t>
            </a:r>
            <a:r>
              <a:rPr lang="en-US" sz="2000" b="1" dirty="0">
                <a:latin typeface="Consolas" panose="020B0609020204030204" pitchFamily="49" charset="0"/>
              </a:rPr>
              <a:t>\</a:t>
            </a:r>
            <a:r>
              <a:rPr lang="en-US" sz="2000" b="1" dirty="0" err="1">
                <a:latin typeface="Consolas" panose="020B0609020204030204" pitchFamily="49" charset="0"/>
              </a:rPr>
              <a:t>RoslynProofsConsole.csproj</a:t>
            </a:r>
            <a:r>
              <a:rPr lang="en-US" sz="2000" b="1" dirty="0">
                <a:latin typeface="Consolas" panose="020B0609020204030204" pitchFamily="49" charset="0"/>
              </a:rPr>
              <a:t>]</a:t>
            </a:r>
          </a:p>
          <a:p>
            <a:r>
              <a:rPr lang="en-US" sz="2000" b="1" dirty="0">
                <a:latin typeface="Consolas" panose="020B0609020204030204" pitchFamily="49" charset="0"/>
              </a:rPr>
              <a:t>animals\</a:t>
            </a:r>
            <a:r>
              <a:rPr lang="en-US" sz="2000" b="1" dirty="0" err="1">
                <a:latin typeface="Consolas" panose="020B0609020204030204" pitchFamily="49" charset="0"/>
              </a:rPr>
              <a:t>People.cs</a:t>
            </a:r>
            <a:r>
              <a:rPr lang="en-US" sz="2000" b="1" dirty="0">
                <a:latin typeface="Consolas" panose="020B0609020204030204" pitchFamily="49" charset="0"/>
              </a:rPr>
              <a:t>(12,16): warning CS0414: The field '</a:t>
            </a:r>
            <a:r>
              <a:rPr lang="en-US" sz="2000" b="1" dirty="0" err="1">
                <a:latin typeface="Consolas" panose="020B0609020204030204" pitchFamily="49" charset="0"/>
              </a:rPr>
              <a:t>People.RequiredFieldErrorMessage</a:t>
            </a:r>
            <a:r>
              <a:rPr lang="en-US" sz="2000" b="1" dirty="0">
                <a:latin typeface="Consolas" panose="020B0609020204030204" pitchFamily="49" charset="0"/>
              </a:rPr>
              <a:t>' is assigned but its value is never used [C:\dev\</a:t>
            </a:r>
            <a:r>
              <a:rPr lang="en-US" sz="2000" b="1" dirty="0" err="1">
                <a:latin typeface="Consolas" panose="020B0609020204030204" pitchFamily="49" charset="0"/>
              </a:rPr>
              <a:t>RoslynProofsGit</a:t>
            </a:r>
            <a:r>
              <a:rPr lang="en-US" sz="2000" b="1" dirty="0">
                <a:latin typeface="Consolas" panose="020B0609020204030204" pitchFamily="49" charset="0"/>
              </a:rPr>
              <a:t>\</a:t>
            </a:r>
            <a:r>
              <a:rPr lang="en-US" sz="2000" b="1" dirty="0" err="1">
                <a:latin typeface="Consolas" panose="020B0609020204030204" pitchFamily="49" charset="0"/>
              </a:rPr>
              <a:t>RoslynProofs</a:t>
            </a:r>
            <a:r>
              <a:rPr lang="en-US" sz="2000" b="1" dirty="0">
                <a:latin typeface="Consolas" panose="020B0609020204030204" pitchFamily="49" charset="0"/>
              </a:rPr>
              <a:t>\</a:t>
            </a:r>
            <a:r>
              <a:rPr lang="en-US" sz="2000" b="1" dirty="0" err="1">
                <a:latin typeface="Consolas" panose="020B0609020204030204" pitchFamily="49" charset="0"/>
              </a:rPr>
              <a:t>RoslynProofsConsole</a:t>
            </a:r>
            <a:r>
              <a:rPr lang="en-US" sz="2000" b="1" dirty="0">
                <a:latin typeface="Consolas" panose="020B0609020204030204" pitchFamily="49" charset="0"/>
              </a:rPr>
              <a:t>\</a:t>
            </a:r>
            <a:r>
              <a:rPr lang="en-US" sz="2000" b="1" dirty="0" err="1">
                <a:latin typeface="Consolas" panose="020B0609020204030204" pitchFamily="49" charset="0"/>
              </a:rPr>
              <a:t>RoslynProofsConsole.csproj</a:t>
            </a:r>
            <a:r>
              <a:rPr lang="en-US" sz="2000" b="1" dirty="0">
                <a:latin typeface="Consolas" panose="020B0609020204030204" pitchFamily="49" charset="0"/>
              </a:rPr>
              <a:t>]</a:t>
            </a:r>
          </a:p>
          <a:p>
            <a:r>
              <a:rPr lang="en-US" sz="2000" b="1" dirty="0">
                <a:latin typeface="Consolas" panose="020B0609020204030204" pitchFamily="49" charset="0"/>
              </a:rPr>
              <a:t>animals\</a:t>
            </a:r>
            <a:r>
              <a:rPr lang="en-US" sz="2000" b="1" dirty="0" err="1">
                <a:latin typeface="Consolas" panose="020B0609020204030204" pitchFamily="49" charset="0"/>
              </a:rPr>
              <a:t>People.cs</a:t>
            </a:r>
            <a:r>
              <a:rPr lang="en-US" sz="2000" b="1" dirty="0">
                <a:latin typeface="Consolas" panose="020B0609020204030204" pitchFamily="49" charset="0"/>
              </a:rPr>
              <a:t>(13,16): warning CS0414: The field '</a:t>
            </a:r>
            <a:r>
              <a:rPr lang="en-US" sz="2000" b="1" dirty="0" err="1">
                <a:latin typeface="Consolas" panose="020B0609020204030204" pitchFamily="49" charset="0"/>
              </a:rPr>
              <a:t>People.DateFieldErrorMessage</a:t>
            </a:r>
            <a:r>
              <a:rPr lang="en-US" sz="2000" b="1" dirty="0">
                <a:latin typeface="Consolas" panose="020B0609020204030204" pitchFamily="49" charset="0"/>
              </a:rPr>
              <a:t>' is assigned but its value is never used </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414090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77"/>
            <a:ext cx="7315200" cy="932563"/>
          </a:xfrm>
        </p:spPr>
        <p:txBody>
          <a:bodyPr/>
          <a:lstStyle/>
          <a:p>
            <a:r>
              <a:rPr lang="en-US" sz="5400" dirty="0"/>
              <a:t>Rule and Analysis Demo</a:t>
            </a:r>
          </a:p>
        </p:txBody>
      </p:sp>
      <p:sp>
        <p:nvSpPr>
          <p:cNvPr id="4" name="Text Placeholder 3"/>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79166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4001095"/>
          </a:xfrm>
        </p:spPr>
        <p:txBody>
          <a:bodyPr/>
          <a:lstStyle/>
          <a:p>
            <a:r>
              <a:rPr lang="en-US" dirty="0"/>
              <a:t>Imported to Excel ( tricky with large numbers of warnings )</a:t>
            </a:r>
          </a:p>
          <a:p>
            <a:r>
              <a:rPr lang="en-US" dirty="0"/>
              <a:t>Removed Internationalization</a:t>
            </a:r>
          </a:p>
          <a:p>
            <a:r>
              <a:rPr lang="en-US" dirty="0"/>
              <a:t>Remove most style violations</a:t>
            </a:r>
          </a:p>
          <a:p>
            <a:r>
              <a:rPr lang="en-US" dirty="0"/>
              <a:t>Graded violations low, medium, high</a:t>
            </a:r>
          </a:p>
          <a:p>
            <a:r>
              <a:rPr lang="en-US" dirty="0"/>
              <a:t>About 900 violations to look at left</a:t>
            </a:r>
          </a:p>
        </p:txBody>
      </p:sp>
      <p:sp>
        <p:nvSpPr>
          <p:cNvPr id="2" name="Title 1"/>
          <p:cNvSpPr>
            <a:spLocks noGrp="1"/>
          </p:cNvSpPr>
          <p:nvPr>
            <p:ph type="title"/>
          </p:nvPr>
        </p:nvSpPr>
        <p:spPr/>
        <p:txBody>
          <a:bodyPr/>
          <a:lstStyle/>
          <a:p>
            <a:r>
              <a:rPr lang="en-US" dirty="0"/>
              <a:t>Overview of Violations</a:t>
            </a:r>
          </a:p>
        </p:txBody>
      </p:sp>
      <p:pic>
        <p:nvPicPr>
          <p:cNvPr id="7" name="Graphic 6" descr="Surprised Face with No Fill"/>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580" y="5162137"/>
            <a:ext cx="1828780" cy="1828780"/>
          </a:xfrm>
          <a:prstGeom prst="rect">
            <a:avLst/>
          </a:prstGeom>
        </p:spPr>
      </p:pic>
    </p:spTree>
    <p:extLst>
      <p:ext uri="{BB962C8B-B14F-4D97-AF65-F5344CB8AC3E}">
        <p14:creationId xmlns:p14="http://schemas.microsoft.com/office/powerpoint/2010/main" val="111906892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Defects by Area</a:t>
            </a:r>
          </a:p>
        </p:txBody>
      </p:sp>
      <p:sp>
        <p:nvSpPr>
          <p:cNvPr id="3" name="Content Placeholder 2"/>
          <p:cNvSpPr>
            <a:spLocks noGrp="1"/>
          </p:cNvSpPr>
          <p:nvPr>
            <p:ph idx="1"/>
          </p:nvPr>
        </p:nvSpPr>
        <p:spPr>
          <a:xfrm>
            <a:off x="855008" y="1861968"/>
            <a:ext cx="9097029" cy="4437962"/>
          </a:xfrm>
        </p:spPr>
        <p:txBody>
          <a:bodyPr>
            <a:normAutofit/>
          </a:bodyPr>
          <a:lstStyle/>
          <a:p>
            <a:pPr lvl="0"/>
            <a:r>
              <a:rPr lang="en-US" sz="2400" b="1" dirty="0"/>
              <a:t>Exception Patterns</a:t>
            </a:r>
            <a:r>
              <a:rPr lang="en-US" sz="2400" dirty="0"/>
              <a:t> – using exceptions properly in for optimal performance and diagnostic abilities.</a:t>
            </a:r>
          </a:p>
          <a:p>
            <a:pPr lvl="0"/>
            <a:r>
              <a:rPr lang="en-US" sz="2400" b="1" dirty="0"/>
              <a:t>Memory</a:t>
            </a:r>
            <a:r>
              <a:rPr lang="en-US" sz="2400" dirty="0"/>
              <a:t> – memory or resource leak candidates.   Improper Dispose pattern usage is a key player. </a:t>
            </a:r>
          </a:p>
          <a:p>
            <a:pPr lvl="0"/>
            <a:r>
              <a:rPr lang="en-US" sz="2400" b="1" dirty="0"/>
              <a:t>Craftsmanship</a:t>
            </a:r>
            <a:r>
              <a:rPr lang="en-US" sz="2400" dirty="0"/>
              <a:t> – or clean code.  Good coding patterns, avoiding dangerous coding patterns.</a:t>
            </a:r>
          </a:p>
          <a:p>
            <a:pPr lvl="0"/>
            <a:r>
              <a:rPr lang="en-US" sz="2400" b="1" dirty="0"/>
              <a:t>OO Patterns</a:t>
            </a:r>
            <a:r>
              <a:rPr lang="en-US" sz="2400" dirty="0"/>
              <a:t> – are properties properly implemented, virtual members being respected.</a:t>
            </a:r>
          </a:p>
          <a:p>
            <a:pPr lvl="0"/>
            <a:r>
              <a:rPr lang="en-US" sz="2400" b="1" dirty="0"/>
              <a:t>Performance</a:t>
            </a:r>
            <a:r>
              <a:rPr lang="en-US" sz="2400" dirty="0"/>
              <a:t> – Coding tweaks to improve system performance overall. </a:t>
            </a:r>
          </a:p>
          <a:p>
            <a:endParaRPr lang="en-US" dirty="0"/>
          </a:p>
        </p:txBody>
      </p:sp>
    </p:spTree>
    <p:extLst>
      <p:ext uri="{BB962C8B-B14F-4D97-AF65-F5344CB8AC3E}">
        <p14:creationId xmlns:p14="http://schemas.microsoft.com/office/powerpoint/2010/main" val="203241363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Example: Defects by Area</a:t>
            </a: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B0FC474C-F7C7-49F6-94C6-7F9518251FB4}"/>
                  </a:ext>
                </a:extLst>
              </p:cNvPr>
              <p:cNvGraphicFramePr/>
              <p:nvPr/>
            </p:nvGraphicFramePr>
            <p:xfrm>
              <a:off x="1036637" y="1897062"/>
              <a:ext cx="5334000" cy="40386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B0FC474C-F7C7-49F6-94C6-7F9518251FB4}"/>
                  </a:ext>
                </a:extLst>
              </p:cNvPr>
              <p:cNvPicPr>
                <a:picLocks noGrp="1" noRot="1" noChangeAspect="1" noMove="1" noResize="1" noEditPoints="1" noAdjustHandles="1" noChangeArrowheads="1" noChangeShapeType="1"/>
              </p:cNvPicPr>
              <p:nvPr/>
            </p:nvPicPr>
            <p:blipFill>
              <a:blip r:embed="rId3"/>
              <a:stretch>
                <a:fillRect/>
              </a:stretch>
            </p:blipFill>
            <p:spPr>
              <a:xfrm>
                <a:off x="1036637" y="1897062"/>
                <a:ext cx="5334000" cy="4038600"/>
              </a:xfrm>
              <a:prstGeom prst="rect">
                <a:avLst/>
              </a:prstGeom>
            </p:spPr>
          </p:pic>
        </mc:Fallback>
      </mc:AlternateContent>
      <p:graphicFrame>
        <p:nvGraphicFramePr>
          <p:cNvPr id="6" name="Table 5"/>
          <p:cNvGraphicFramePr>
            <a:graphicFrameLocks noGrp="1"/>
          </p:cNvGraphicFramePr>
          <p:nvPr/>
        </p:nvGraphicFramePr>
        <p:xfrm>
          <a:off x="7361237" y="1898611"/>
          <a:ext cx="2819400" cy="1962912"/>
        </p:xfrm>
        <a:graphic>
          <a:graphicData uri="http://schemas.openxmlformats.org/drawingml/2006/table">
            <a:tbl>
              <a:tblPr firstRow="1" firstCol="1" bandRow="1"/>
              <a:tblGrid>
                <a:gridCol w="1772350">
                  <a:extLst>
                    <a:ext uri="{9D8B030D-6E8A-4147-A177-3AD203B41FA5}">
                      <a16:colId xmlns:a16="http://schemas.microsoft.com/office/drawing/2014/main" val="3487625785"/>
                    </a:ext>
                  </a:extLst>
                </a:gridCol>
                <a:gridCol w="1047050">
                  <a:extLst>
                    <a:ext uri="{9D8B030D-6E8A-4147-A177-3AD203B41FA5}">
                      <a16:colId xmlns:a16="http://schemas.microsoft.com/office/drawing/2014/main" val="727056393"/>
                    </a:ext>
                  </a:extLst>
                </a:gridCol>
              </a:tblGrid>
              <a:tr h="182880">
                <a:tc>
                  <a:txBody>
                    <a:bodyPr/>
                    <a:lstStyle/>
                    <a:p>
                      <a:pPr marL="0" marR="0" algn="ctr">
                        <a:lnSpc>
                          <a:spcPct val="115000"/>
                        </a:lnSpc>
                        <a:spcBef>
                          <a:spcPts val="0"/>
                        </a:spcBef>
                        <a:spcAft>
                          <a:spcPts val="0"/>
                        </a:spcAft>
                      </a:pPr>
                      <a:r>
                        <a:rPr lang="en-US" sz="1600" b="1">
                          <a:solidFill>
                            <a:srgbClr val="FFFFFF"/>
                          </a:solidFill>
                          <a:effectLst/>
                          <a:latin typeface="Calibri" panose="020F0502020204030204" pitchFamily="34" charset="0"/>
                          <a:ea typeface="Times New Roman" panose="02020603050405020304" pitchFamily="18" charset="0"/>
                          <a:cs typeface="Arial" panose="020B0604020202020204" pitchFamily="34" charset="0"/>
                        </a:rPr>
                        <a:t>Distinct</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600" b="1">
                          <a:solidFill>
                            <a:srgbClr val="FFFFFF"/>
                          </a:solidFill>
                          <a:effectLst/>
                          <a:latin typeface="Calibri" panose="020F0502020204030204" pitchFamily="34" charset="0"/>
                          <a:ea typeface="Times New Roman" panose="02020603050405020304" pitchFamily="18" charset="0"/>
                          <a:cs typeface="Arial" panose="020B0604020202020204" pitchFamily="34" charset="0"/>
                        </a:rPr>
                        <a:t>Count</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150294658"/>
                  </a:ext>
                </a:extLst>
              </a:tr>
              <a:tr h="182880">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Exception Pattern</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241</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266912352"/>
                  </a:ext>
                </a:extLst>
              </a:tr>
              <a:tr h="182880">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Memory</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208</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0535557"/>
                  </a:ext>
                </a:extLst>
              </a:tr>
              <a:tr h="182880">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Craftsmanship</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201</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570069172"/>
                  </a:ext>
                </a:extLst>
              </a:tr>
              <a:tr h="182880">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OO Patterns</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168</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4871230"/>
                  </a:ext>
                </a:extLst>
              </a:tr>
              <a:tr h="182880">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Performance</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76</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84798229"/>
                  </a:ext>
                </a:extLst>
              </a:tr>
              <a:tr h="182880">
                <a:tc>
                  <a:txBody>
                    <a:bodyPr/>
                    <a:lstStyle/>
                    <a:p>
                      <a:pPr marL="0" marR="0">
                        <a:lnSpc>
                          <a:spcPct val="115000"/>
                        </a:lnSpc>
                        <a:spcBef>
                          <a:spcPts val="0"/>
                        </a:spcBef>
                        <a:spcAft>
                          <a:spcPts val="0"/>
                        </a:spcAft>
                      </a:pPr>
                      <a:r>
                        <a:rPr lang="en-US" sz="16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Total</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894</a:t>
                      </a:r>
                      <a:endParaRPr lang="en-US" sz="1600" dirty="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526153"/>
                  </a:ext>
                </a:extLst>
              </a:tr>
            </a:tbl>
          </a:graphicData>
        </a:graphic>
      </p:graphicFrame>
    </p:spTree>
    <p:extLst>
      <p:ext uri="{BB962C8B-B14F-4D97-AF65-F5344CB8AC3E}">
        <p14:creationId xmlns:p14="http://schemas.microsoft.com/office/powerpoint/2010/main" val="56053426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Example: Defects by Project</a:t>
            </a: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9420A83C-1AAD-4A87-80DE-8E88695ACDCC}"/>
                  </a:ext>
                </a:extLst>
              </p:cNvPr>
              <p:cNvGraphicFramePr/>
              <p:nvPr/>
            </p:nvGraphicFramePr>
            <p:xfrm>
              <a:off x="6599237" y="1737995"/>
              <a:ext cx="4982231" cy="4654867"/>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9420A83C-1AAD-4A87-80DE-8E88695ACDCC}"/>
                  </a:ext>
                </a:extLst>
              </p:cNvPr>
              <p:cNvPicPr>
                <a:picLocks noGrp="1" noRot="1" noChangeAspect="1" noMove="1" noResize="1" noEditPoints="1" noAdjustHandles="1" noChangeArrowheads="1" noChangeShapeType="1"/>
              </p:cNvPicPr>
              <p:nvPr/>
            </p:nvPicPr>
            <p:blipFill>
              <a:blip r:embed="rId3"/>
              <a:stretch>
                <a:fillRect/>
              </a:stretch>
            </p:blipFill>
            <p:spPr>
              <a:xfrm>
                <a:off x="6599237" y="1737995"/>
                <a:ext cx="4982231" cy="4654867"/>
              </a:xfrm>
              <a:prstGeom prst="rect">
                <a:avLst/>
              </a:prstGeom>
            </p:spPr>
          </p:pic>
        </mc:Fallback>
      </mc:AlternateContent>
      <p:graphicFrame>
        <p:nvGraphicFramePr>
          <p:cNvPr id="6" name="Table 5"/>
          <p:cNvGraphicFramePr>
            <a:graphicFrameLocks noGrp="1"/>
          </p:cNvGraphicFramePr>
          <p:nvPr/>
        </p:nvGraphicFramePr>
        <p:xfrm>
          <a:off x="2484437" y="1973262"/>
          <a:ext cx="3505199" cy="3645408"/>
        </p:xfrm>
        <a:graphic>
          <a:graphicData uri="http://schemas.openxmlformats.org/drawingml/2006/table">
            <a:tbl>
              <a:tblPr firstRow="1" firstCol="1" bandRow="1"/>
              <a:tblGrid>
                <a:gridCol w="2890796">
                  <a:extLst>
                    <a:ext uri="{9D8B030D-6E8A-4147-A177-3AD203B41FA5}">
                      <a16:colId xmlns:a16="http://schemas.microsoft.com/office/drawing/2014/main" val="3880117936"/>
                    </a:ext>
                  </a:extLst>
                </a:gridCol>
                <a:gridCol w="614403">
                  <a:extLst>
                    <a:ext uri="{9D8B030D-6E8A-4147-A177-3AD203B41FA5}">
                      <a16:colId xmlns:a16="http://schemas.microsoft.com/office/drawing/2014/main" val="1420931913"/>
                    </a:ext>
                  </a:extLst>
                </a:gridCol>
              </a:tblGrid>
              <a:tr h="202565">
                <a:tc>
                  <a:txBody>
                    <a:bodyPr/>
                    <a:lstStyle/>
                    <a:p>
                      <a:pPr marL="0" marR="0">
                        <a:lnSpc>
                          <a:spcPct val="115000"/>
                        </a:lnSpc>
                        <a:spcBef>
                          <a:spcPts val="0"/>
                        </a:spcBef>
                        <a:spcAft>
                          <a:spcPts val="0"/>
                        </a:spcAft>
                      </a:pPr>
                      <a:r>
                        <a:rPr lang="en-US" sz="1600" b="1">
                          <a:solidFill>
                            <a:srgbClr val="FFFFFF"/>
                          </a:solidFill>
                          <a:effectLst/>
                          <a:latin typeface="Calibri" panose="020F0502020204030204" pitchFamily="34" charset="0"/>
                          <a:ea typeface="Times New Roman" panose="02020603050405020304" pitchFamily="18" charset="0"/>
                          <a:cs typeface="Arial" panose="020B0604020202020204" pitchFamily="34" charset="0"/>
                        </a:rPr>
                        <a:t>Project</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nSpc>
                          <a:spcPct val="115000"/>
                        </a:lnSpc>
                        <a:spcBef>
                          <a:spcPts val="0"/>
                        </a:spcBef>
                        <a:spcAft>
                          <a:spcPts val="0"/>
                        </a:spcAft>
                      </a:pPr>
                      <a:r>
                        <a:rPr lang="en-US" sz="1600" b="1">
                          <a:solidFill>
                            <a:srgbClr val="FFFFFF"/>
                          </a:solidFill>
                          <a:effectLst/>
                          <a:latin typeface="Calibri" panose="020F0502020204030204" pitchFamily="34" charset="0"/>
                          <a:ea typeface="Times New Roman" panose="02020603050405020304" pitchFamily="18" charset="0"/>
                          <a:cs typeface="Arial" panose="020B0604020202020204" pitchFamily="34" charset="0"/>
                        </a:rPr>
                        <a:t>Violations</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977377381"/>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Repository</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270</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911122651"/>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Web.Utils.Service.Client</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208</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6093895"/>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Entity</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142</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00021803"/>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Web.Shell</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58</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4929975"/>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Provider</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49</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120923699"/>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Common.Helpers</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25</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3614839"/>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Web.ViewModels</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035610814"/>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Common.AuditLog</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18</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1796955"/>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Mobile.Web</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17</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83891163"/>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RadioModel</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9</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3432247"/>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Common.isomHelpers</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lnSpc>
                          <a:spcPct val="115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7</a:t>
                      </a:r>
                      <a:endParaRPr lang="en-US" sz="1600" dirty="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52111361"/>
                  </a:ext>
                </a:extLst>
              </a:tr>
            </a:tbl>
          </a:graphicData>
        </a:graphic>
      </p:graphicFrame>
    </p:spTree>
    <p:extLst>
      <p:ext uri="{BB962C8B-B14F-4D97-AF65-F5344CB8AC3E}">
        <p14:creationId xmlns:p14="http://schemas.microsoft.com/office/powerpoint/2010/main" val="122194586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Example: Defects by File</a:t>
            </a: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4080BFD9-B5A0-45EF-823F-E27ABEA136DC}"/>
                  </a:ext>
                </a:extLst>
              </p:cNvPr>
              <p:cNvGraphicFramePr/>
              <p:nvPr/>
            </p:nvGraphicFramePr>
            <p:xfrm>
              <a:off x="1036637" y="1789747"/>
              <a:ext cx="6324600" cy="475551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4080BFD9-B5A0-45EF-823F-E27ABEA136DC}"/>
                  </a:ext>
                </a:extLst>
              </p:cNvPr>
              <p:cNvPicPr>
                <a:picLocks noGrp="1" noRot="1" noChangeAspect="1" noMove="1" noResize="1" noEditPoints="1" noAdjustHandles="1" noChangeArrowheads="1" noChangeShapeType="1"/>
              </p:cNvPicPr>
              <p:nvPr/>
            </p:nvPicPr>
            <p:blipFill>
              <a:blip r:embed="rId3"/>
              <a:stretch>
                <a:fillRect/>
              </a:stretch>
            </p:blipFill>
            <p:spPr>
              <a:xfrm>
                <a:off x="1036637" y="1789747"/>
                <a:ext cx="6324600" cy="4755515"/>
              </a:xfrm>
              <a:prstGeom prst="rect">
                <a:avLst/>
              </a:prstGeom>
            </p:spPr>
          </p:pic>
        </mc:Fallback>
      </mc:AlternateContent>
      <p:sp>
        <p:nvSpPr>
          <p:cNvPr id="10" name="TextBox 9"/>
          <p:cNvSpPr txBox="1"/>
          <p:nvPr/>
        </p:nvSpPr>
        <p:spPr>
          <a:xfrm>
            <a:off x="7513638" y="1789747"/>
            <a:ext cx="3276600" cy="4893647"/>
          </a:xfrm>
          <a:prstGeom prst="rect">
            <a:avLst/>
          </a:prstGeom>
          <a:noFill/>
          <a:ln>
            <a:solidFill>
              <a:schemeClr val="tx1"/>
            </a:solidFill>
          </a:ln>
        </p:spPr>
        <p:txBody>
          <a:bodyPr wrap="square" rtlCol="0">
            <a:spAutoFit/>
          </a:bodyPr>
          <a:lstStyle/>
          <a:p>
            <a:r>
              <a:rPr lang="en-US" sz="1400" dirty="0" err="1"/>
              <a:t>AccountManagementClient.cs</a:t>
            </a:r>
            <a:r>
              <a:rPr lang="en-US" sz="1400" dirty="0"/>
              <a:t>	69</a:t>
            </a:r>
          </a:p>
          <a:p>
            <a:r>
              <a:rPr lang="en-US" sz="1400" dirty="0" err="1"/>
              <a:t>CommunicatorProgramming.cs</a:t>
            </a:r>
            <a:r>
              <a:rPr lang="en-US" sz="1400" dirty="0"/>
              <a:t>	61</a:t>
            </a:r>
          </a:p>
          <a:p>
            <a:r>
              <a:rPr lang="en-US" sz="1400" dirty="0" err="1"/>
              <a:t>CommunicatorProgrammingClient.cs</a:t>
            </a:r>
            <a:r>
              <a:rPr lang="en-US" sz="1400" dirty="0"/>
              <a:t>	46</a:t>
            </a:r>
          </a:p>
          <a:p>
            <a:r>
              <a:rPr lang="en-US" sz="1400" dirty="0" err="1"/>
              <a:t>AccountManagement.cs</a:t>
            </a:r>
            <a:r>
              <a:rPr lang="en-US" sz="1400" dirty="0"/>
              <a:t>		44</a:t>
            </a:r>
          </a:p>
          <a:p>
            <a:r>
              <a:rPr lang="en-US" sz="1400" dirty="0" err="1"/>
              <a:t>TCAccountManagementClient.cs</a:t>
            </a:r>
            <a:r>
              <a:rPr lang="en-US" sz="1400" dirty="0"/>
              <a:t>	34</a:t>
            </a:r>
          </a:p>
          <a:p>
            <a:r>
              <a:rPr lang="en-US" sz="1400" dirty="0" err="1"/>
              <a:t>PanelNotification.cs</a:t>
            </a:r>
            <a:r>
              <a:rPr lang="en-US" sz="1400" dirty="0"/>
              <a:t>		27</a:t>
            </a:r>
          </a:p>
          <a:p>
            <a:r>
              <a:rPr lang="en-US" sz="1400" dirty="0" err="1"/>
              <a:t>PanelNotificationClient.cs</a:t>
            </a:r>
            <a:r>
              <a:rPr lang="en-US" sz="1400" dirty="0"/>
              <a:t>		26</a:t>
            </a:r>
          </a:p>
          <a:p>
            <a:r>
              <a:rPr lang="en-US" sz="1400" dirty="0" err="1"/>
              <a:t>ReportsMangement.cs</a:t>
            </a:r>
            <a:r>
              <a:rPr lang="en-US" sz="1400" dirty="0"/>
              <a:t>		22</a:t>
            </a:r>
          </a:p>
          <a:p>
            <a:r>
              <a:rPr lang="en-US" sz="1400" dirty="0" err="1"/>
              <a:t>ReportManagementMDX.cs</a:t>
            </a:r>
            <a:r>
              <a:rPr lang="en-US" sz="1400" dirty="0"/>
              <a:t>	20</a:t>
            </a:r>
          </a:p>
          <a:p>
            <a:r>
              <a:rPr lang="en-US" sz="1400" dirty="0" err="1"/>
              <a:t>TemplateManagementController.cs</a:t>
            </a:r>
            <a:r>
              <a:rPr lang="en-US" sz="1400" dirty="0"/>
              <a:t>	20</a:t>
            </a:r>
          </a:p>
          <a:p>
            <a:r>
              <a:rPr lang="en-US" sz="1400" dirty="0" err="1"/>
              <a:t>PanelConfiguration.cs</a:t>
            </a:r>
            <a:r>
              <a:rPr lang="en-US" sz="1400" dirty="0"/>
              <a:t>		18</a:t>
            </a:r>
          </a:p>
          <a:p>
            <a:r>
              <a:rPr lang="en-US" sz="1400" dirty="0" err="1"/>
              <a:t>FirmwareJob.cs</a:t>
            </a:r>
            <a:r>
              <a:rPr lang="en-US" sz="1400" dirty="0"/>
              <a:t>		17</a:t>
            </a:r>
          </a:p>
          <a:p>
            <a:r>
              <a:rPr lang="en-US" sz="1400" dirty="0" err="1"/>
              <a:t>RadioModelUnitTest.cs</a:t>
            </a:r>
            <a:r>
              <a:rPr lang="en-US" sz="1400" dirty="0"/>
              <a:t>		17</a:t>
            </a:r>
          </a:p>
          <a:p>
            <a:r>
              <a:rPr lang="en-US" sz="1400" dirty="0" err="1"/>
              <a:t>UserManagement.cs</a:t>
            </a:r>
            <a:r>
              <a:rPr lang="en-US" sz="1400" dirty="0"/>
              <a:t>		14</a:t>
            </a:r>
          </a:p>
          <a:p>
            <a:r>
              <a:rPr lang="en-US" sz="1400" dirty="0" err="1"/>
              <a:t>AuditLogConstant.cs</a:t>
            </a:r>
            <a:r>
              <a:rPr lang="en-US" sz="1400" dirty="0"/>
              <a:t>		12</a:t>
            </a:r>
          </a:p>
          <a:p>
            <a:r>
              <a:rPr lang="en-US" sz="1400" dirty="0" err="1"/>
              <a:t>FirmwareManagementClient.cs</a:t>
            </a:r>
            <a:r>
              <a:rPr lang="en-US" sz="1400" dirty="0"/>
              <a:t>	12</a:t>
            </a:r>
          </a:p>
          <a:p>
            <a:r>
              <a:rPr lang="en-US" sz="1400" dirty="0" err="1"/>
              <a:t>CommunicatorProgrammingProvider.cs</a:t>
            </a:r>
            <a:r>
              <a:rPr lang="en-US" sz="1400" dirty="0"/>
              <a:t> 11</a:t>
            </a:r>
          </a:p>
          <a:p>
            <a:r>
              <a:rPr lang="en-US" sz="1400" dirty="0" err="1"/>
              <a:t>AuthenticationClient.cs</a:t>
            </a:r>
            <a:r>
              <a:rPr lang="en-US" sz="1400" dirty="0"/>
              <a:t>		11</a:t>
            </a:r>
          </a:p>
          <a:p>
            <a:r>
              <a:rPr lang="en-US" sz="1400" dirty="0" err="1"/>
              <a:t>TCAccountManagementProvider.cs</a:t>
            </a:r>
            <a:r>
              <a:rPr lang="en-US" sz="1400" dirty="0"/>
              <a:t>	10</a:t>
            </a:r>
          </a:p>
          <a:p>
            <a:r>
              <a:rPr lang="en-US" sz="1400" dirty="0" err="1"/>
              <a:t>PanelConfigurationProvider.cs</a:t>
            </a:r>
            <a:r>
              <a:rPr lang="en-US" sz="1400" dirty="0"/>
              <a:t>	10</a:t>
            </a:r>
          </a:p>
          <a:p>
            <a:r>
              <a:rPr lang="en-US" sz="1400" dirty="0" err="1"/>
              <a:t>SystemConfigController.cs</a:t>
            </a:r>
            <a:r>
              <a:rPr lang="en-US" sz="1400" dirty="0"/>
              <a:t>	10</a:t>
            </a:r>
          </a:p>
          <a:p>
            <a:endParaRPr lang="en-US" dirty="0"/>
          </a:p>
        </p:txBody>
      </p:sp>
    </p:spTree>
    <p:extLst>
      <p:ext uri="{BB962C8B-B14F-4D97-AF65-F5344CB8AC3E}">
        <p14:creationId xmlns:p14="http://schemas.microsoft.com/office/powerpoint/2010/main" val="398242171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Take a look at some errors.</a:t>
            </a:r>
          </a:p>
          <a:p>
            <a:r>
              <a:rPr lang="en-US" dirty="0"/>
              <a:t>What’s wrong with them?</a:t>
            </a:r>
          </a:p>
          <a:p>
            <a:r>
              <a:rPr lang="en-US" dirty="0"/>
              <a:t>How were they caught?</a:t>
            </a:r>
          </a:p>
          <a:p>
            <a:r>
              <a:rPr lang="en-US" dirty="0"/>
              <a:t>Should we suppress them or fix them?</a:t>
            </a:r>
          </a:p>
          <a:p>
            <a:r>
              <a:rPr lang="en-US" dirty="0"/>
              <a:t>Is this something systemic?  Do we need to fix it across all of our systems?</a:t>
            </a:r>
          </a:p>
        </p:txBody>
      </p:sp>
      <p:sp>
        <p:nvSpPr>
          <p:cNvPr id="2" name="Title 1"/>
          <p:cNvSpPr>
            <a:spLocks noGrp="1"/>
          </p:cNvSpPr>
          <p:nvPr>
            <p:ph type="title"/>
          </p:nvPr>
        </p:nvSpPr>
        <p:spPr/>
        <p:txBody>
          <a:bodyPr/>
          <a:lstStyle/>
          <a:p>
            <a:r>
              <a:rPr lang="en-US" dirty="0"/>
              <a:t>Reviewing the Code</a:t>
            </a:r>
          </a:p>
        </p:txBody>
      </p:sp>
      <p:pic>
        <p:nvPicPr>
          <p:cNvPr id="5" name="Graphic 4" descr="Angry Face with Solid Fill"/>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41609" y="5074296"/>
            <a:ext cx="1920229" cy="1920229"/>
          </a:xfrm>
          <a:prstGeom prst="rect">
            <a:avLst/>
          </a:prstGeom>
        </p:spPr>
      </p:pic>
    </p:spTree>
    <p:extLst>
      <p:ext uri="{BB962C8B-B14F-4D97-AF65-F5344CB8AC3E}">
        <p14:creationId xmlns:p14="http://schemas.microsoft.com/office/powerpoint/2010/main" val="401765521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6675111" cy="1278583"/>
          </a:xfrm>
          <a:solidFill>
            <a:schemeClr val="bg1"/>
          </a:solidFill>
          <a:ln>
            <a:solidFill>
              <a:schemeClr val="tx1"/>
            </a:solidFill>
          </a:ln>
        </p:spPr>
        <p:txBody>
          <a:bodyPr/>
          <a:lstStyle/>
          <a:p>
            <a:pPr marL="0" indent="0">
              <a:buNone/>
            </a:pPr>
            <a:r>
              <a:rPr lang="en-US" sz="2000" b="1" dirty="0">
                <a:latin typeface="Consolas" panose="020B0609020204030204" pitchFamily="49" charset="0"/>
              </a:rPr>
              <a:t>// bad code</a:t>
            </a:r>
          </a:p>
          <a:p>
            <a:pPr marL="0" indent="0">
              <a:buNone/>
            </a:pPr>
            <a:r>
              <a:rPr lang="en-US" sz="2000" b="1" dirty="0">
                <a:latin typeface="Consolas" panose="020B0609020204030204" pitchFamily="49" charset="0"/>
              </a:rPr>
              <a:t>string[] languages = </a:t>
            </a:r>
            <a:r>
              <a:rPr lang="en-US" sz="2000" b="1" dirty="0" err="1">
                <a:latin typeface="Consolas" panose="020B0609020204030204" pitchFamily="49" charset="0"/>
              </a:rPr>
              <a:t>Request.UserLanguages</a:t>
            </a:r>
            <a:r>
              <a:rPr lang="en-US" sz="2000" b="1" dirty="0">
                <a:latin typeface="Consolas" panose="020B0609020204030204" pitchFamily="49" charset="0"/>
              </a:rPr>
              <a:t>;</a:t>
            </a:r>
          </a:p>
          <a:p>
            <a:pPr marL="0" indent="0">
              <a:buNone/>
            </a:pPr>
            <a:r>
              <a:rPr lang="en-US" sz="2000" b="1" dirty="0">
                <a:latin typeface="Consolas" panose="020B0609020204030204" pitchFamily="49" charset="0"/>
              </a:rPr>
              <a:t>if (</a:t>
            </a:r>
            <a:r>
              <a:rPr lang="en-US" sz="2000" b="1" dirty="0" err="1">
                <a:latin typeface="Consolas" panose="020B0609020204030204" pitchFamily="49" charset="0"/>
              </a:rPr>
              <a:t>languages.Count</a:t>
            </a:r>
            <a:r>
              <a:rPr lang="en-US" sz="2000" b="1" dirty="0">
                <a:latin typeface="Consolas" panose="020B0609020204030204" pitchFamily="49" charset="0"/>
              </a:rPr>
              <a:t>() &gt; 0) {}</a:t>
            </a:r>
          </a:p>
        </p:txBody>
      </p:sp>
      <p:sp>
        <p:nvSpPr>
          <p:cNvPr id="2" name="Title 1"/>
          <p:cNvSpPr>
            <a:spLocks noGrp="1"/>
          </p:cNvSpPr>
          <p:nvPr>
            <p:ph type="title"/>
          </p:nvPr>
        </p:nvSpPr>
        <p:spPr/>
        <p:txBody>
          <a:bodyPr/>
          <a:lstStyle/>
          <a:p>
            <a:r>
              <a:rPr lang="en-US" dirty="0"/>
              <a:t>Spot the problem</a:t>
            </a:r>
          </a:p>
        </p:txBody>
      </p:sp>
    </p:spTree>
    <p:extLst>
      <p:ext uri="{BB962C8B-B14F-4D97-AF65-F5344CB8AC3E}">
        <p14:creationId xmlns:p14="http://schemas.microsoft.com/office/powerpoint/2010/main" val="30122870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5909310"/>
          </a:xfrm>
        </p:spPr>
        <p:txBody>
          <a:bodyPr/>
          <a:lstStyle/>
          <a:p>
            <a:r>
              <a:rPr lang="en-US" dirty="0"/>
              <a:t>NOT Roslyn but darned useful</a:t>
            </a:r>
          </a:p>
          <a:p>
            <a:r>
              <a:rPr lang="en-US" dirty="0"/>
              <a:t>Built into VS2015+ Enterprise</a:t>
            </a:r>
          </a:p>
          <a:p>
            <a:r>
              <a:rPr lang="en-US" dirty="0"/>
              <a:t>Fragments of code that are exact or similar across a solution</a:t>
            </a:r>
          </a:p>
          <a:p>
            <a:r>
              <a:rPr lang="en-US" dirty="0"/>
              <a:t>Common across apps that have been hurried or evolved over time</a:t>
            </a:r>
          </a:p>
          <a:p>
            <a:r>
              <a:rPr lang="en-US" dirty="0"/>
              <a:t>Create difficulties in maintenance</a:t>
            </a:r>
          </a:p>
          <a:p>
            <a:r>
              <a:rPr lang="en-US" dirty="0"/>
              <a:t>Good items to refactor</a:t>
            </a:r>
          </a:p>
          <a:p>
            <a:endParaRPr lang="en-US" dirty="0"/>
          </a:p>
        </p:txBody>
      </p:sp>
      <p:sp>
        <p:nvSpPr>
          <p:cNvPr id="2" name="Title 1"/>
          <p:cNvSpPr>
            <a:spLocks noGrp="1"/>
          </p:cNvSpPr>
          <p:nvPr>
            <p:ph type="title"/>
          </p:nvPr>
        </p:nvSpPr>
        <p:spPr/>
        <p:txBody>
          <a:bodyPr/>
          <a:lstStyle/>
          <a:p>
            <a:r>
              <a:rPr lang="en-US" dirty="0"/>
              <a:t>Code Clone Analysis</a:t>
            </a:r>
          </a:p>
        </p:txBody>
      </p:sp>
    </p:spTree>
    <p:extLst>
      <p:ext uri="{BB962C8B-B14F-4D97-AF65-F5344CB8AC3E}">
        <p14:creationId xmlns:p14="http://schemas.microsoft.com/office/powerpoint/2010/main" val="322764529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Use Any() over Count() on </a:t>
            </a:r>
            <a:r>
              <a:rPr lang="en-US" sz="4000" dirty="0" err="1"/>
              <a:t>IEnumerable</a:t>
            </a:r>
            <a:r>
              <a:rPr lang="en-US" sz="4000" dirty="0"/>
              <a:t> [S1115]</a:t>
            </a:r>
          </a:p>
        </p:txBody>
      </p:sp>
      <p:sp>
        <p:nvSpPr>
          <p:cNvPr id="4" name="Content Placeholder 2"/>
          <p:cNvSpPr txBox="1">
            <a:spLocks/>
          </p:cNvSpPr>
          <p:nvPr/>
        </p:nvSpPr>
        <p:spPr>
          <a:xfrm>
            <a:off x="274638" y="1212850"/>
            <a:ext cx="6766549" cy="1278583"/>
          </a:xfrm>
          <a:prstGeom prst="rect">
            <a:avLst/>
          </a:prstGeom>
          <a:solidFill>
            <a:schemeClr val="bg1"/>
          </a:solidFill>
          <a:ln>
            <a:solidFill>
              <a:schemeClr val="tx1"/>
            </a:solidFill>
          </a:ln>
        </p:spPr>
        <p:txBody>
          <a:bodyPr vert="horz" lIns="91440" tIns="45720" rIns="91440" bIns="45720" rtlCol="0">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Consolas" panose="020B0609020204030204" pitchFamily="49" charset="0"/>
              </a:rPr>
              <a:t>string[] languages = </a:t>
            </a:r>
            <a:r>
              <a:rPr lang="en-US" sz="2000" b="1" dirty="0" err="1">
                <a:latin typeface="Consolas" panose="020B0609020204030204" pitchFamily="49" charset="0"/>
              </a:rPr>
              <a:t>Request.UserLanguages</a:t>
            </a:r>
            <a:r>
              <a:rPr lang="en-US" sz="2000" b="1" dirty="0">
                <a:latin typeface="Consolas" panose="020B0609020204030204" pitchFamily="49" charset="0"/>
              </a:rPr>
              <a:t>;</a:t>
            </a:r>
          </a:p>
          <a:p>
            <a:pPr marL="0" indent="0">
              <a:buFont typeface="Arial" panose="020B0604020202020204" pitchFamily="34" charset="0"/>
              <a:buNone/>
            </a:pPr>
            <a:r>
              <a:rPr lang="en-US" sz="2000" b="1" dirty="0">
                <a:latin typeface="Consolas" panose="020B0609020204030204" pitchFamily="49" charset="0"/>
              </a:rPr>
              <a:t>if (</a:t>
            </a:r>
            <a:r>
              <a:rPr lang="en-US" sz="2000" b="1" dirty="0" err="1">
                <a:latin typeface="Consolas" panose="020B0609020204030204" pitchFamily="49" charset="0"/>
              </a:rPr>
              <a:t>languages.Any</a:t>
            </a:r>
            <a:r>
              <a:rPr lang="en-US" sz="2000" b="1" dirty="0">
                <a:latin typeface="Consolas" panose="020B0609020204030204" pitchFamily="49" charset="0"/>
              </a:rPr>
              <a:t>()) {}</a:t>
            </a:r>
          </a:p>
        </p:txBody>
      </p:sp>
      <p:sp>
        <p:nvSpPr>
          <p:cNvPr id="5" name="TextBox 4"/>
          <p:cNvSpPr txBox="1"/>
          <p:nvPr/>
        </p:nvSpPr>
        <p:spPr>
          <a:xfrm>
            <a:off x="640458" y="2857189"/>
            <a:ext cx="8721362" cy="3508653"/>
          </a:xfrm>
          <a:prstGeom prst="rect">
            <a:avLst/>
          </a:prstGeom>
          <a:noFill/>
        </p:spPr>
        <p:txBody>
          <a:bodyPr wrap="none" rtlCol="0">
            <a:spAutoFit/>
          </a:bodyPr>
          <a:lstStyle/>
          <a:p>
            <a:pPr marL="285750" indent="-285750">
              <a:buFont typeface="Arial" panose="020B0604020202020204" pitchFamily="34" charset="0"/>
              <a:buChar char="•"/>
            </a:pPr>
            <a:r>
              <a:rPr lang="en-US" sz="2800" dirty="0"/>
              <a:t>Caught by </a:t>
            </a:r>
            <a:r>
              <a:rPr lang="en-US" sz="2800" dirty="0" err="1"/>
              <a:t>SonarLint</a:t>
            </a:r>
            <a:r>
              <a:rPr lang="en-US" sz="2800" dirty="0"/>
              <a:t> S1115</a:t>
            </a:r>
          </a:p>
          <a:p>
            <a:pPr marL="285750" indent="-285750">
              <a:buFont typeface="Arial" panose="020B0604020202020204" pitchFamily="34" charset="0"/>
              <a:buChar char="•"/>
            </a:pPr>
            <a:r>
              <a:rPr lang="en-US" sz="2800" dirty="0"/>
              <a:t>Note stock rules do not catch this</a:t>
            </a:r>
          </a:p>
          <a:p>
            <a:pPr marL="285750" indent="-285750">
              <a:buFont typeface="Arial" panose="020B0604020202020204" pitchFamily="34" charset="0"/>
              <a:buChar char="•"/>
            </a:pPr>
            <a:r>
              <a:rPr lang="en-US" sz="2800" dirty="0"/>
              <a:t>28 times over 13 files just for this one snippet</a:t>
            </a:r>
          </a:p>
          <a:p>
            <a:pPr marL="285750" indent="-285750">
              <a:buFont typeface="Arial" panose="020B0604020202020204" pitchFamily="34" charset="0"/>
              <a:buChar char="•"/>
            </a:pPr>
            <a:r>
              <a:rPr lang="en-US" sz="2800" dirty="0"/>
              <a:t>Example: </a:t>
            </a:r>
            <a:r>
              <a:rPr lang="en-US" sz="2800" dirty="0" err="1"/>
              <a:t>AccountManagementController.cs</a:t>
            </a:r>
            <a:r>
              <a:rPr lang="en-US" sz="2800" dirty="0"/>
              <a:t> – line 763</a:t>
            </a:r>
          </a:p>
          <a:p>
            <a:pPr marL="285750" indent="-285750">
              <a:buFont typeface="Arial" panose="020B0604020202020204" pitchFamily="34" charset="0"/>
              <a:buChar char="•"/>
            </a:pPr>
            <a:r>
              <a:rPr lang="en-US" sz="2800" dirty="0"/>
              <a:t>Perf boost!</a:t>
            </a:r>
          </a:p>
          <a:p>
            <a:pPr marL="752121" lvl="1" indent="-285750">
              <a:buFont typeface="Arial" panose="020B0604020202020204" pitchFamily="34" charset="0"/>
              <a:buChar char="•"/>
            </a:pPr>
            <a:r>
              <a:rPr lang="en-US" dirty="0"/>
              <a:t>Use Count if you're using a list - knows the size.</a:t>
            </a:r>
          </a:p>
          <a:p>
            <a:pPr marL="752121" lvl="1" indent="-285750">
              <a:buFont typeface="Arial" panose="020B0604020202020204" pitchFamily="34" charset="0"/>
              <a:buChar char="•"/>
            </a:pPr>
            <a:r>
              <a:rPr lang="en-US" dirty="0"/>
              <a:t>Use Length for an Array</a:t>
            </a:r>
          </a:p>
          <a:p>
            <a:pPr marL="752121" lvl="1" indent="-285750">
              <a:buFont typeface="Arial" panose="020B0604020202020204" pitchFamily="34" charset="0"/>
              <a:buChar char="•"/>
            </a:pPr>
            <a:r>
              <a:rPr lang="en-US" dirty="0"/>
              <a:t>Use Any() for </a:t>
            </a:r>
            <a:r>
              <a:rPr lang="en-US" dirty="0" err="1"/>
              <a:t>IEnumerable</a:t>
            </a:r>
            <a:r>
              <a:rPr lang="en-US" dirty="0"/>
              <a:t> - stops after checking one item.</a:t>
            </a:r>
          </a:p>
          <a:p>
            <a:pPr marL="285750" indent="-285750">
              <a:buFont typeface="Arial" panose="020B0604020202020204" pitchFamily="34" charset="0"/>
              <a:buChar char="•"/>
            </a:pPr>
            <a:endParaRPr lang="en-US" sz="2800" dirty="0"/>
          </a:p>
        </p:txBody>
      </p:sp>
      <p:sp>
        <p:nvSpPr>
          <p:cNvPr id="6" name="TextBox 5"/>
          <p:cNvSpPr txBox="1"/>
          <p:nvPr/>
        </p:nvSpPr>
        <p:spPr>
          <a:xfrm>
            <a:off x="7404292" y="1199057"/>
            <a:ext cx="4800601" cy="1034129"/>
          </a:xfrm>
          <a:prstGeom prst="rect">
            <a:avLst/>
          </a:prstGeom>
          <a:solidFill>
            <a:schemeClr val="accent4">
              <a:lumMod val="20000"/>
              <a:lumOff val="80000"/>
            </a:schemeClr>
          </a:solidFill>
          <a:ln w="25400">
            <a:solidFill>
              <a:schemeClr val="tx1"/>
            </a:solidFill>
          </a:ln>
        </p:spPr>
        <p:txBody>
          <a:bodyPr wrap="square" lIns="182880" tIns="146304" rIns="182880" bIns="146304" rtlCol="0">
            <a:spAutoFit/>
          </a:bodyPr>
          <a:lstStyle/>
          <a:p>
            <a:r>
              <a:rPr lang="en-US" sz="1600" b="1" dirty="0">
                <a:latin typeface="Consolas" panose="020B0609020204030204" pitchFamily="49" charset="0"/>
              </a:rPr>
              <a:t>string[] languages = </a:t>
            </a:r>
            <a:r>
              <a:rPr lang="en-US" sz="1600" b="1" dirty="0" err="1">
                <a:latin typeface="Consolas" panose="020B0609020204030204" pitchFamily="49" charset="0"/>
              </a:rPr>
              <a:t>Request.UserLanguages</a:t>
            </a:r>
            <a:r>
              <a:rPr lang="en-US" sz="1600" b="1" dirty="0">
                <a:latin typeface="Consolas" panose="020B0609020204030204" pitchFamily="49" charset="0"/>
              </a:rPr>
              <a:t>;</a:t>
            </a:r>
          </a:p>
          <a:p>
            <a:r>
              <a:rPr lang="en-US" sz="1600" b="1" dirty="0">
                <a:latin typeface="Consolas" panose="020B0609020204030204" pitchFamily="49" charset="0"/>
              </a:rPr>
              <a:t>if (</a:t>
            </a:r>
            <a:r>
              <a:rPr lang="en-US" sz="1600" b="1" dirty="0" err="1">
                <a:latin typeface="Consolas" panose="020B0609020204030204" pitchFamily="49" charset="0"/>
              </a:rPr>
              <a:t>languages.Count</a:t>
            </a:r>
            <a:r>
              <a:rPr lang="en-US" sz="1600" b="1" dirty="0">
                <a:latin typeface="Consolas" panose="020B0609020204030204" pitchFamily="49" charset="0"/>
              </a:rPr>
              <a:t>() &gt; 0) {}</a:t>
            </a:r>
          </a:p>
        </p:txBody>
      </p:sp>
      <p:sp>
        <p:nvSpPr>
          <p:cNvPr id="7" name="Rectangle 6"/>
          <p:cNvSpPr/>
          <p:nvPr/>
        </p:nvSpPr>
        <p:spPr>
          <a:xfrm>
            <a:off x="8945357" y="6514749"/>
            <a:ext cx="3350597" cy="369332"/>
          </a:xfrm>
          <a:prstGeom prst="rect">
            <a:avLst/>
          </a:prstGeom>
        </p:spPr>
        <p:txBody>
          <a:bodyPr wrap="none">
            <a:spAutoFit/>
          </a:bodyPr>
          <a:lstStyle/>
          <a:p>
            <a:r>
              <a:rPr lang="en-US" b="1" dirty="0">
                <a:latin typeface="Consolas" panose="020B0609020204030204" pitchFamily="49" charset="0"/>
              </a:rPr>
              <a:t>Web &gt; </a:t>
            </a:r>
            <a:r>
              <a:rPr lang="en-US" b="1" dirty="0" err="1">
                <a:latin typeface="Consolas" panose="020B0609020204030204" pitchFamily="49" charset="0"/>
              </a:rPr>
              <a:t>EnumerableProofs.cs</a:t>
            </a:r>
            <a:endParaRPr lang="en-US" dirty="0"/>
          </a:p>
        </p:txBody>
      </p:sp>
    </p:spTree>
    <p:extLst>
      <p:ext uri="{BB962C8B-B14F-4D97-AF65-F5344CB8AC3E}">
        <p14:creationId xmlns:p14="http://schemas.microsoft.com/office/powerpoint/2010/main" val="195364714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sz="4400" dirty="0"/>
              <a:t>Spot the problem</a:t>
            </a:r>
          </a:p>
        </p:txBody>
      </p:sp>
      <p:sp>
        <p:nvSpPr>
          <p:cNvPr id="4" name="TextBox 3"/>
          <p:cNvSpPr txBox="1"/>
          <p:nvPr/>
        </p:nvSpPr>
        <p:spPr>
          <a:xfrm>
            <a:off x="549020" y="1212849"/>
            <a:ext cx="11615184" cy="5527667"/>
          </a:xfrm>
          <a:prstGeom prst="rect">
            <a:avLst/>
          </a:prstGeom>
          <a:solidFill>
            <a:schemeClr val="bg1"/>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Public Shared Function </a:t>
            </a:r>
            <a:r>
              <a:rPr lang="en-US" sz="2000" b="1" dirty="0" err="1">
                <a:latin typeface="Consolas" panose="020B0609020204030204" pitchFamily="49" charset="0"/>
              </a:rPr>
              <a:t>WriteLog</a:t>
            </a:r>
            <a:r>
              <a:rPr lang="en-US" sz="2000" b="1" dirty="0">
                <a:latin typeface="Consolas" panose="020B0609020204030204" pitchFamily="49" charset="0"/>
              </a:rPr>
              <a:t>(</a:t>
            </a:r>
            <a:r>
              <a:rPr lang="en-US" sz="2000" b="1" dirty="0" err="1">
                <a:latin typeface="Consolas" panose="020B0609020204030204" pitchFamily="49" charset="0"/>
              </a:rPr>
              <a:t>ByVal</a:t>
            </a:r>
            <a:r>
              <a:rPr lang="en-US" sz="2000" b="1" dirty="0">
                <a:latin typeface="Consolas" panose="020B0609020204030204" pitchFamily="49" charset="0"/>
              </a:rPr>
              <a:t> message As String) As Boolean</a:t>
            </a:r>
          </a:p>
          <a:p>
            <a:r>
              <a:rPr lang="en-US" sz="2000" b="1" dirty="0">
                <a:latin typeface="Consolas" panose="020B0609020204030204" pitchFamily="49" charset="0"/>
              </a:rPr>
              <a:t>    If </a:t>
            </a:r>
            <a:r>
              <a:rPr lang="en-US" sz="2000" b="1" dirty="0" err="1">
                <a:latin typeface="Consolas" panose="020B0609020204030204" pitchFamily="49" charset="0"/>
              </a:rPr>
              <a:t>IsPerforamaceLogingOn</a:t>
            </a:r>
            <a:r>
              <a:rPr lang="en-US" sz="2000" b="1" dirty="0">
                <a:latin typeface="Consolas" panose="020B0609020204030204" pitchFamily="49" charset="0"/>
              </a:rPr>
              <a:t> Then</a:t>
            </a:r>
          </a:p>
          <a:p>
            <a:r>
              <a:rPr lang="en-US" sz="2000" b="1" dirty="0">
                <a:latin typeface="Consolas" panose="020B0609020204030204" pitchFamily="49" charset="0"/>
              </a:rPr>
              <a:t>        </a:t>
            </a:r>
            <a:r>
              <a:rPr lang="en-US" sz="2000" b="1" dirty="0" err="1">
                <a:latin typeface="Consolas" panose="020B0609020204030204" pitchFamily="49" charset="0"/>
              </a:rPr>
              <a:t>SyncLock</a:t>
            </a:r>
            <a:r>
              <a:rPr lang="en-US" sz="2000" b="1" dirty="0">
                <a:latin typeface="Consolas" panose="020B0609020204030204" pitchFamily="49" charset="0"/>
              </a:rPr>
              <a:t> </a:t>
            </a:r>
            <a:r>
              <a:rPr lang="en-US" sz="2000" b="1" dirty="0" err="1">
                <a:latin typeface="Consolas" panose="020B0609020204030204" pitchFamily="49" charset="0"/>
              </a:rPr>
              <a:t>GetType</a:t>
            </a:r>
            <a:r>
              <a:rPr lang="en-US" sz="2000" b="1" dirty="0">
                <a:latin typeface="Consolas" panose="020B0609020204030204" pitchFamily="49" charset="0"/>
              </a:rPr>
              <a:t>(Logger)</a:t>
            </a:r>
          </a:p>
          <a:p>
            <a:r>
              <a:rPr lang="en-US" sz="2000" b="1" dirty="0">
                <a:latin typeface="Consolas" panose="020B0609020204030204" pitchFamily="49" charset="0"/>
              </a:rPr>
              <a:t>            Dim fi = </a:t>
            </a:r>
            <a:r>
              <a:rPr lang="en-US" sz="2000" b="1" dirty="0" err="1">
                <a:latin typeface="Consolas" panose="020B0609020204030204" pitchFamily="49" charset="0"/>
              </a:rPr>
              <a:t>GetFile</a:t>
            </a:r>
            <a:r>
              <a:rPr lang="en-US" sz="2000" b="1" dirty="0">
                <a:latin typeface="Consolas" panose="020B0609020204030204" pitchFamily="49" charset="0"/>
              </a:rPr>
              <a:t>() ' RETURNS A STREAMWRITER</a:t>
            </a:r>
          </a:p>
          <a:p>
            <a:r>
              <a:rPr lang="en-US" sz="2000" b="1" dirty="0">
                <a:latin typeface="Consolas" panose="020B0609020204030204" pitchFamily="49" charset="0"/>
              </a:rPr>
              <a:t>            If fi </a:t>
            </a:r>
            <a:r>
              <a:rPr lang="en-US" sz="2000" b="1" dirty="0" err="1">
                <a:latin typeface="Consolas" panose="020B0609020204030204" pitchFamily="49" charset="0"/>
              </a:rPr>
              <a:t>IsNot</a:t>
            </a:r>
            <a:r>
              <a:rPr lang="en-US" sz="2000" b="1" dirty="0">
                <a:latin typeface="Consolas" panose="020B0609020204030204" pitchFamily="49" charset="0"/>
              </a:rPr>
              <a:t> Nothing Then</a:t>
            </a:r>
          </a:p>
          <a:p>
            <a:r>
              <a:rPr lang="en-US" sz="2000" b="1" dirty="0">
                <a:latin typeface="Consolas" panose="020B0609020204030204" pitchFamily="49" charset="0"/>
              </a:rPr>
              <a:t>                </a:t>
            </a:r>
            <a:r>
              <a:rPr lang="en-US" sz="2000" b="1" dirty="0" err="1">
                <a:latin typeface="Consolas" panose="020B0609020204030204" pitchFamily="49" charset="0"/>
              </a:rPr>
              <a:t>fi.Write</a:t>
            </a:r>
            <a:r>
              <a:rPr lang="en-US" sz="2000" b="1" dirty="0">
                <a:latin typeface="Consolas" panose="020B0609020204030204" pitchFamily="49" charset="0"/>
              </a:rPr>
              <a:t>(message)</a:t>
            </a:r>
          </a:p>
          <a:p>
            <a:r>
              <a:rPr lang="en-US" sz="2000" b="1" dirty="0">
                <a:latin typeface="Consolas" panose="020B0609020204030204" pitchFamily="49" charset="0"/>
              </a:rPr>
              <a:t>                </a:t>
            </a:r>
            <a:r>
              <a:rPr lang="en-US" sz="2000" b="1" dirty="0" err="1">
                <a:latin typeface="Consolas" panose="020B0609020204030204" pitchFamily="49" charset="0"/>
              </a:rPr>
              <a:t>fi.Write</a:t>
            </a:r>
            <a:r>
              <a:rPr lang="en-US" sz="2000" b="1" dirty="0">
                <a:latin typeface="Consolas" panose="020B0609020204030204" pitchFamily="49" charset="0"/>
              </a:rPr>
              <a:t>(</a:t>
            </a:r>
            <a:r>
              <a:rPr lang="en-US" sz="2000" b="1" dirty="0" err="1">
                <a:latin typeface="Consolas" panose="020B0609020204030204" pitchFamily="49" charset="0"/>
              </a:rPr>
              <a:t>vbCrLf</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fi.Flush</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fi.Close</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fi.Dispose</a:t>
            </a:r>
            <a:r>
              <a:rPr lang="en-US" sz="2000" b="1" dirty="0">
                <a:latin typeface="Consolas" panose="020B0609020204030204" pitchFamily="49" charset="0"/>
              </a:rPr>
              <a:t>()</a:t>
            </a:r>
          </a:p>
          <a:p>
            <a:r>
              <a:rPr lang="en-US" sz="2000" b="1" dirty="0">
                <a:latin typeface="Consolas" panose="020B0609020204030204" pitchFamily="49" charset="0"/>
              </a:rPr>
              <a:t>                Return True</a:t>
            </a:r>
          </a:p>
          <a:p>
            <a:r>
              <a:rPr lang="en-US" sz="2000" b="1" dirty="0">
                <a:latin typeface="Consolas" panose="020B0609020204030204" pitchFamily="49" charset="0"/>
              </a:rPr>
              <a:t>            Else</a:t>
            </a:r>
          </a:p>
          <a:p>
            <a:r>
              <a:rPr lang="en-US" sz="2000" b="1" dirty="0">
                <a:latin typeface="Consolas" panose="020B0609020204030204" pitchFamily="49" charset="0"/>
              </a:rPr>
              <a:t>                Return False</a:t>
            </a:r>
          </a:p>
          <a:p>
            <a:r>
              <a:rPr lang="en-US" sz="2000" b="1" dirty="0">
                <a:latin typeface="Consolas" panose="020B0609020204030204" pitchFamily="49" charset="0"/>
              </a:rPr>
              <a:t>            End If</a:t>
            </a:r>
          </a:p>
          <a:p>
            <a:r>
              <a:rPr lang="en-US" sz="2000" b="1" dirty="0">
                <a:latin typeface="Consolas" panose="020B0609020204030204" pitchFamily="49" charset="0"/>
              </a:rPr>
              <a:t>        End </a:t>
            </a:r>
            <a:r>
              <a:rPr lang="en-US" sz="2000" b="1" dirty="0" err="1">
                <a:latin typeface="Consolas" panose="020B0609020204030204" pitchFamily="49" charset="0"/>
              </a:rPr>
              <a:t>SyncLock</a:t>
            </a:r>
            <a:endParaRPr lang="en-US" sz="2000" b="1" dirty="0">
              <a:latin typeface="Consolas" panose="020B0609020204030204" pitchFamily="49" charset="0"/>
            </a:endParaRPr>
          </a:p>
          <a:p>
            <a:r>
              <a:rPr lang="en-US" sz="2000" b="1" dirty="0">
                <a:latin typeface="Consolas" panose="020B0609020204030204" pitchFamily="49" charset="0"/>
              </a:rPr>
              <a:t>    End If</a:t>
            </a:r>
          </a:p>
          <a:p>
            <a:r>
              <a:rPr lang="en-US" sz="2000" b="1" dirty="0">
                <a:latin typeface="Consolas" panose="020B0609020204030204" pitchFamily="49" charset="0"/>
              </a:rPr>
              <a:t>End Function</a:t>
            </a:r>
            <a:endParaRPr lang="en-US" sz="2400" b="1" dirty="0">
              <a:latin typeface="Consolas" panose="020B0609020204030204" pitchFamily="49" charset="0"/>
            </a:endParaRPr>
          </a:p>
        </p:txBody>
      </p:sp>
    </p:spTree>
    <p:extLst>
      <p:ext uri="{BB962C8B-B14F-4D97-AF65-F5344CB8AC3E}">
        <p14:creationId xmlns:p14="http://schemas.microsoft.com/office/powerpoint/2010/main" val="113630004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sz="4400" dirty="0"/>
              <a:t>Not all paths return a value – [BC42353]</a:t>
            </a:r>
          </a:p>
        </p:txBody>
      </p:sp>
      <p:sp>
        <p:nvSpPr>
          <p:cNvPr id="4" name="TextBox 3"/>
          <p:cNvSpPr txBox="1"/>
          <p:nvPr/>
        </p:nvSpPr>
        <p:spPr>
          <a:xfrm>
            <a:off x="549020" y="1212849"/>
            <a:ext cx="11615184" cy="5527667"/>
          </a:xfrm>
          <a:prstGeom prst="rect">
            <a:avLst/>
          </a:prstGeom>
          <a:solidFill>
            <a:schemeClr val="bg1"/>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Public Shared Function </a:t>
            </a:r>
            <a:r>
              <a:rPr lang="en-US" sz="2000" b="1" dirty="0" err="1">
                <a:latin typeface="Consolas" panose="020B0609020204030204" pitchFamily="49" charset="0"/>
              </a:rPr>
              <a:t>WriteLog</a:t>
            </a:r>
            <a:r>
              <a:rPr lang="en-US" sz="2000" b="1" dirty="0">
                <a:latin typeface="Consolas" panose="020B0609020204030204" pitchFamily="49" charset="0"/>
              </a:rPr>
              <a:t>(</a:t>
            </a:r>
            <a:r>
              <a:rPr lang="en-US" sz="2000" b="1" dirty="0" err="1">
                <a:latin typeface="Consolas" panose="020B0609020204030204" pitchFamily="49" charset="0"/>
              </a:rPr>
              <a:t>ByVal</a:t>
            </a:r>
            <a:r>
              <a:rPr lang="en-US" sz="2000" b="1" dirty="0">
                <a:latin typeface="Consolas" panose="020B0609020204030204" pitchFamily="49" charset="0"/>
              </a:rPr>
              <a:t> message As String) As Boolean</a:t>
            </a:r>
          </a:p>
          <a:p>
            <a:r>
              <a:rPr lang="en-US" sz="2000" b="1" dirty="0">
                <a:latin typeface="Consolas" panose="020B0609020204030204" pitchFamily="49" charset="0"/>
              </a:rPr>
              <a:t>    If </a:t>
            </a:r>
            <a:r>
              <a:rPr lang="en-US" sz="2000" b="1" dirty="0" err="1">
                <a:latin typeface="Consolas" panose="020B0609020204030204" pitchFamily="49" charset="0"/>
              </a:rPr>
              <a:t>IsPerforamaceLogingOn</a:t>
            </a:r>
            <a:r>
              <a:rPr lang="en-US" sz="2000" b="1" dirty="0">
                <a:latin typeface="Consolas" panose="020B0609020204030204" pitchFamily="49" charset="0"/>
              </a:rPr>
              <a:t> Then</a:t>
            </a:r>
          </a:p>
          <a:p>
            <a:r>
              <a:rPr lang="en-US" sz="2000" b="1" dirty="0">
                <a:latin typeface="Consolas" panose="020B0609020204030204" pitchFamily="49" charset="0"/>
              </a:rPr>
              <a:t>        </a:t>
            </a:r>
            <a:r>
              <a:rPr lang="en-US" sz="2000" b="1" dirty="0" err="1">
                <a:latin typeface="Consolas" panose="020B0609020204030204" pitchFamily="49" charset="0"/>
              </a:rPr>
              <a:t>SyncLock</a:t>
            </a:r>
            <a:r>
              <a:rPr lang="en-US" sz="2000" b="1" dirty="0">
                <a:latin typeface="Consolas" panose="020B0609020204030204" pitchFamily="49" charset="0"/>
              </a:rPr>
              <a:t> </a:t>
            </a:r>
            <a:r>
              <a:rPr lang="en-US" sz="2000" b="1" dirty="0" err="1">
                <a:latin typeface="Consolas" panose="020B0609020204030204" pitchFamily="49" charset="0"/>
              </a:rPr>
              <a:t>GetType</a:t>
            </a:r>
            <a:r>
              <a:rPr lang="en-US" sz="2000" b="1" dirty="0">
                <a:latin typeface="Consolas" panose="020B0609020204030204" pitchFamily="49" charset="0"/>
              </a:rPr>
              <a:t>(Logger)</a:t>
            </a:r>
          </a:p>
          <a:p>
            <a:r>
              <a:rPr lang="en-US" sz="2000" b="1" dirty="0">
                <a:latin typeface="Consolas" panose="020B0609020204030204" pitchFamily="49" charset="0"/>
              </a:rPr>
              <a:t>            Dim fi = </a:t>
            </a:r>
            <a:r>
              <a:rPr lang="en-US" sz="2000" b="1" dirty="0" err="1">
                <a:latin typeface="Consolas" panose="020B0609020204030204" pitchFamily="49" charset="0"/>
              </a:rPr>
              <a:t>GetFile</a:t>
            </a:r>
            <a:r>
              <a:rPr lang="en-US" sz="2000" b="1" dirty="0">
                <a:latin typeface="Consolas" panose="020B0609020204030204" pitchFamily="49" charset="0"/>
              </a:rPr>
              <a:t>() ' RETURNS A STREAMWRITER</a:t>
            </a:r>
          </a:p>
          <a:p>
            <a:r>
              <a:rPr lang="en-US" sz="2000" b="1" dirty="0">
                <a:latin typeface="Consolas" panose="020B0609020204030204" pitchFamily="49" charset="0"/>
              </a:rPr>
              <a:t>            If fi </a:t>
            </a:r>
            <a:r>
              <a:rPr lang="en-US" sz="2000" b="1" dirty="0" err="1">
                <a:latin typeface="Consolas" panose="020B0609020204030204" pitchFamily="49" charset="0"/>
              </a:rPr>
              <a:t>IsNot</a:t>
            </a:r>
            <a:r>
              <a:rPr lang="en-US" sz="2000" b="1" dirty="0">
                <a:latin typeface="Consolas" panose="020B0609020204030204" pitchFamily="49" charset="0"/>
              </a:rPr>
              <a:t> Nothing Then</a:t>
            </a:r>
          </a:p>
          <a:p>
            <a:r>
              <a:rPr lang="en-US" sz="2000" b="1" dirty="0">
                <a:latin typeface="Consolas" panose="020B0609020204030204" pitchFamily="49" charset="0"/>
              </a:rPr>
              <a:t>                </a:t>
            </a:r>
            <a:r>
              <a:rPr lang="en-US" sz="2000" b="1" dirty="0" err="1">
                <a:latin typeface="Consolas" panose="020B0609020204030204" pitchFamily="49" charset="0"/>
              </a:rPr>
              <a:t>fi.Write</a:t>
            </a:r>
            <a:r>
              <a:rPr lang="en-US" sz="2000" b="1" dirty="0">
                <a:latin typeface="Consolas" panose="020B0609020204030204" pitchFamily="49" charset="0"/>
              </a:rPr>
              <a:t>(message)</a:t>
            </a:r>
          </a:p>
          <a:p>
            <a:r>
              <a:rPr lang="en-US" sz="2000" b="1" dirty="0">
                <a:latin typeface="Consolas" panose="020B0609020204030204" pitchFamily="49" charset="0"/>
              </a:rPr>
              <a:t>                </a:t>
            </a:r>
            <a:r>
              <a:rPr lang="en-US" sz="2000" b="1" dirty="0" err="1">
                <a:latin typeface="Consolas" panose="020B0609020204030204" pitchFamily="49" charset="0"/>
              </a:rPr>
              <a:t>fi.Write</a:t>
            </a:r>
            <a:r>
              <a:rPr lang="en-US" sz="2000" b="1" dirty="0">
                <a:latin typeface="Consolas" panose="020B0609020204030204" pitchFamily="49" charset="0"/>
              </a:rPr>
              <a:t>(</a:t>
            </a:r>
            <a:r>
              <a:rPr lang="en-US" sz="2000" b="1" dirty="0" err="1">
                <a:latin typeface="Consolas" panose="020B0609020204030204" pitchFamily="49" charset="0"/>
              </a:rPr>
              <a:t>vbCrLf</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fi.Flush</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fi.Close</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fi.Dispose</a:t>
            </a:r>
            <a:r>
              <a:rPr lang="en-US" sz="2000" b="1" dirty="0">
                <a:latin typeface="Consolas" panose="020B0609020204030204" pitchFamily="49" charset="0"/>
              </a:rPr>
              <a:t>()</a:t>
            </a:r>
          </a:p>
          <a:p>
            <a:r>
              <a:rPr lang="en-US" sz="2000" b="1" dirty="0">
                <a:latin typeface="Consolas" panose="020B0609020204030204" pitchFamily="49" charset="0"/>
              </a:rPr>
              <a:t>                Return True</a:t>
            </a:r>
          </a:p>
          <a:p>
            <a:r>
              <a:rPr lang="en-US" sz="2000" b="1" dirty="0">
                <a:latin typeface="Consolas" panose="020B0609020204030204" pitchFamily="49" charset="0"/>
              </a:rPr>
              <a:t>            Else</a:t>
            </a:r>
          </a:p>
          <a:p>
            <a:r>
              <a:rPr lang="en-US" sz="2000" b="1" dirty="0">
                <a:latin typeface="Consolas" panose="020B0609020204030204" pitchFamily="49" charset="0"/>
              </a:rPr>
              <a:t>                Return False</a:t>
            </a:r>
          </a:p>
          <a:p>
            <a:r>
              <a:rPr lang="en-US" sz="2000" b="1" dirty="0">
                <a:latin typeface="Consolas" panose="020B0609020204030204" pitchFamily="49" charset="0"/>
              </a:rPr>
              <a:t>            End If</a:t>
            </a:r>
          </a:p>
          <a:p>
            <a:r>
              <a:rPr lang="en-US" sz="2000" b="1" dirty="0">
                <a:latin typeface="Consolas" panose="020B0609020204030204" pitchFamily="49" charset="0"/>
              </a:rPr>
              <a:t>        End </a:t>
            </a:r>
            <a:r>
              <a:rPr lang="en-US" sz="2000" b="1" dirty="0" err="1">
                <a:latin typeface="Consolas" panose="020B0609020204030204" pitchFamily="49" charset="0"/>
              </a:rPr>
              <a:t>SyncLock</a:t>
            </a:r>
            <a:endParaRPr lang="en-US" sz="2000" b="1" dirty="0">
              <a:latin typeface="Consolas" panose="020B0609020204030204" pitchFamily="49" charset="0"/>
            </a:endParaRPr>
          </a:p>
          <a:p>
            <a:r>
              <a:rPr lang="en-US" sz="2000" b="1" dirty="0">
                <a:latin typeface="Consolas" panose="020B0609020204030204" pitchFamily="49" charset="0"/>
              </a:rPr>
              <a:t>    End If</a:t>
            </a:r>
          </a:p>
          <a:p>
            <a:r>
              <a:rPr lang="en-US" sz="2000" b="1" dirty="0">
                <a:latin typeface="Consolas" panose="020B0609020204030204" pitchFamily="49" charset="0"/>
              </a:rPr>
              <a:t>End Function</a:t>
            </a:r>
            <a:endParaRPr lang="en-US" sz="2400" b="1" dirty="0">
              <a:latin typeface="Consolas" panose="020B0609020204030204" pitchFamily="49" charset="0"/>
            </a:endParaRPr>
          </a:p>
        </p:txBody>
      </p:sp>
    </p:spTree>
    <p:extLst>
      <p:ext uri="{BB962C8B-B14F-4D97-AF65-F5344CB8AC3E}">
        <p14:creationId xmlns:p14="http://schemas.microsoft.com/office/powerpoint/2010/main" val="395655805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sz="4400" dirty="0"/>
              <a:t>Object is Disposed more than once - VB [CA2202]</a:t>
            </a:r>
          </a:p>
        </p:txBody>
      </p:sp>
      <p:sp>
        <p:nvSpPr>
          <p:cNvPr id="4" name="TextBox 3"/>
          <p:cNvSpPr txBox="1"/>
          <p:nvPr/>
        </p:nvSpPr>
        <p:spPr>
          <a:xfrm>
            <a:off x="549020" y="1212849"/>
            <a:ext cx="11615184" cy="6943439"/>
          </a:xfrm>
          <a:prstGeom prst="rect">
            <a:avLst/>
          </a:prstGeom>
          <a:solidFill>
            <a:schemeClr val="bg1"/>
          </a:solidFill>
          <a:ln w="25400">
            <a:solidFill>
              <a:schemeClr val="tx1"/>
            </a:solidFill>
          </a:ln>
        </p:spPr>
        <p:txBody>
          <a:bodyPr wrap="square" lIns="182880" tIns="146304" rIns="182880" bIns="146304" rtlCol="0">
            <a:spAutoFit/>
          </a:bodyPr>
          <a:lstStyle/>
          <a:p>
            <a:r>
              <a:rPr lang="en-US" sz="2400" b="1" dirty="0">
                <a:latin typeface="Consolas" panose="020B0609020204030204" pitchFamily="49" charset="0"/>
              </a:rPr>
              <a:t>Public Shared Function </a:t>
            </a:r>
            <a:r>
              <a:rPr lang="en-US" sz="2400" b="1" dirty="0" err="1">
                <a:latin typeface="Consolas" panose="020B0609020204030204" pitchFamily="49" charset="0"/>
              </a:rPr>
              <a:t>WriteLog</a:t>
            </a:r>
            <a:r>
              <a:rPr lang="en-US" sz="2400" b="1" dirty="0">
                <a:latin typeface="Consolas" panose="020B0609020204030204" pitchFamily="49" charset="0"/>
              </a:rPr>
              <a:t>(</a:t>
            </a:r>
            <a:r>
              <a:rPr lang="en-US" sz="2400" b="1" dirty="0" err="1">
                <a:latin typeface="Consolas" panose="020B0609020204030204" pitchFamily="49" charset="0"/>
              </a:rPr>
              <a:t>ByVal</a:t>
            </a:r>
            <a:r>
              <a:rPr lang="en-US" sz="2400" b="1" dirty="0">
                <a:latin typeface="Consolas" panose="020B0609020204030204" pitchFamily="49" charset="0"/>
              </a:rPr>
              <a:t> message As String) As Boolean</a:t>
            </a:r>
          </a:p>
          <a:p>
            <a:r>
              <a:rPr lang="en-US" sz="2400" b="1" dirty="0">
                <a:latin typeface="Consolas" panose="020B0609020204030204" pitchFamily="49" charset="0"/>
              </a:rPr>
              <a:t>    If </a:t>
            </a:r>
            <a:r>
              <a:rPr lang="en-US" sz="2400" b="1" dirty="0" err="1">
                <a:latin typeface="Consolas" panose="020B0609020204030204" pitchFamily="49" charset="0"/>
              </a:rPr>
              <a:t>IsPerforamaceLogingOn</a:t>
            </a:r>
            <a:r>
              <a:rPr lang="en-US" sz="2400" b="1" dirty="0">
                <a:latin typeface="Consolas" panose="020B0609020204030204" pitchFamily="49" charset="0"/>
              </a:rPr>
              <a:t> Then</a:t>
            </a:r>
          </a:p>
          <a:p>
            <a:r>
              <a:rPr lang="en-US" sz="2400" b="1" dirty="0">
                <a:latin typeface="Consolas" panose="020B0609020204030204" pitchFamily="49" charset="0"/>
              </a:rPr>
              <a:t>        </a:t>
            </a:r>
            <a:r>
              <a:rPr lang="en-US" sz="2400" b="1" dirty="0" err="1">
                <a:latin typeface="Consolas" panose="020B0609020204030204" pitchFamily="49" charset="0"/>
              </a:rPr>
              <a:t>SyncLock</a:t>
            </a:r>
            <a:r>
              <a:rPr lang="en-US" sz="2400" b="1" dirty="0">
                <a:latin typeface="Consolas" panose="020B0609020204030204" pitchFamily="49" charset="0"/>
              </a:rPr>
              <a:t> </a:t>
            </a:r>
            <a:r>
              <a:rPr lang="en-US" sz="2400" b="1" dirty="0" err="1">
                <a:latin typeface="Consolas" panose="020B0609020204030204" pitchFamily="49" charset="0"/>
              </a:rPr>
              <a:t>GetType</a:t>
            </a:r>
            <a:r>
              <a:rPr lang="en-US" sz="2400" b="1" dirty="0">
                <a:latin typeface="Consolas" panose="020B0609020204030204" pitchFamily="49" charset="0"/>
              </a:rPr>
              <a:t>(Logger)</a:t>
            </a:r>
          </a:p>
          <a:p>
            <a:r>
              <a:rPr lang="en-US" sz="2400" b="1" dirty="0">
                <a:latin typeface="Consolas" panose="020B0609020204030204" pitchFamily="49" charset="0"/>
              </a:rPr>
              <a:t>            Dim fi = </a:t>
            </a:r>
            <a:r>
              <a:rPr lang="en-US" sz="2400" b="1" dirty="0" err="1">
                <a:latin typeface="Consolas" panose="020B0609020204030204" pitchFamily="49" charset="0"/>
              </a:rPr>
              <a:t>GetFile</a:t>
            </a:r>
            <a:r>
              <a:rPr lang="en-US" sz="2400" b="1" dirty="0">
                <a:latin typeface="Consolas" panose="020B0609020204030204" pitchFamily="49" charset="0"/>
              </a:rPr>
              <a:t>() ' RETURNS A STREAMWRITER</a:t>
            </a:r>
          </a:p>
          <a:p>
            <a:r>
              <a:rPr lang="en-US" sz="2400" b="1" dirty="0">
                <a:latin typeface="Consolas" panose="020B0609020204030204" pitchFamily="49" charset="0"/>
              </a:rPr>
              <a:t>            If fi </a:t>
            </a:r>
            <a:r>
              <a:rPr lang="en-US" sz="2400" b="1" dirty="0" err="1">
                <a:latin typeface="Consolas" panose="020B0609020204030204" pitchFamily="49" charset="0"/>
              </a:rPr>
              <a:t>IsNot</a:t>
            </a:r>
            <a:r>
              <a:rPr lang="en-US" sz="2400" b="1" dirty="0">
                <a:latin typeface="Consolas" panose="020B0609020204030204" pitchFamily="49" charset="0"/>
              </a:rPr>
              <a:t> Nothing Then</a:t>
            </a:r>
          </a:p>
          <a:p>
            <a:r>
              <a:rPr lang="en-US" sz="2400" b="1" dirty="0">
                <a:latin typeface="Consolas" panose="020B0609020204030204" pitchFamily="49" charset="0"/>
              </a:rPr>
              <a:t>                </a:t>
            </a:r>
            <a:r>
              <a:rPr lang="en-US" sz="2400" b="1" dirty="0" err="1">
                <a:latin typeface="Consolas" panose="020B0609020204030204" pitchFamily="49" charset="0"/>
              </a:rPr>
              <a:t>fi.Write</a:t>
            </a:r>
            <a:r>
              <a:rPr lang="en-US" sz="2400" b="1" dirty="0">
                <a:latin typeface="Consolas" panose="020B0609020204030204" pitchFamily="49" charset="0"/>
              </a:rPr>
              <a:t>(message)</a:t>
            </a:r>
          </a:p>
          <a:p>
            <a:r>
              <a:rPr lang="en-US" sz="2400" b="1" dirty="0">
                <a:latin typeface="Consolas" panose="020B0609020204030204" pitchFamily="49" charset="0"/>
              </a:rPr>
              <a:t>                </a:t>
            </a:r>
            <a:r>
              <a:rPr lang="en-US" sz="2400" b="1" dirty="0" err="1">
                <a:latin typeface="Consolas" panose="020B0609020204030204" pitchFamily="49" charset="0"/>
              </a:rPr>
              <a:t>fi.Write</a:t>
            </a:r>
            <a:r>
              <a:rPr lang="en-US" sz="2400" b="1" dirty="0">
                <a:latin typeface="Consolas" panose="020B0609020204030204" pitchFamily="49" charset="0"/>
              </a:rPr>
              <a:t>(</a:t>
            </a:r>
            <a:r>
              <a:rPr lang="en-US" sz="2400" b="1" dirty="0" err="1">
                <a:latin typeface="Consolas" panose="020B0609020204030204" pitchFamily="49" charset="0"/>
              </a:rPr>
              <a:t>vbCrLf</a:t>
            </a:r>
            <a:r>
              <a:rPr lang="en-US" sz="2400" b="1" dirty="0">
                <a:latin typeface="Consolas" panose="020B0609020204030204" pitchFamily="49" charset="0"/>
              </a:rPr>
              <a:t>)</a:t>
            </a:r>
          </a:p>
          <a:p>
            <a:r>
              <a:rPr lang="en-US" sz="2400" b="1" dirty="0">
                <a:highlight>
                  <a:srgbClr val="FFFF00"/>
                </a:highlight>
                <a:latin typeface="Consolas" panose="020B0609020204030204" pitchFamily="49" charset="0"/>
              </a:rPr>
              <a:t>                </a:t>
            </a:r>
            <a:r>
              <a:rPr lang="en-US" sz="2400" b="1" dirty="0" err="1">
                <a:highlight>
                  <a:srgbClr val="FFFF00"/>
                </a:highlight>
                <a:latin typeface="Consolas" panose="020B0609020204030204" pitchFamily="49" charset="0"/>
              </a:rPr>
              <a:t>fi.Flush</a:t>
            </a:r>
            <a:r>
              <a:rPr lang="en-US" sz="2400" b="1" dirty="0">
                <a:highlight>
                  <a:srgbClr val="FFFF00"/>
                </a:highlight>
                <a:latin typeface="Consolas" panose="020B0609020204030204" pitchFamily="49" charset="0"/>
              </a:rPr>
              <a:t>()</a:t>
            </a:r>
          </a:p>
          <a:p>
            <a:r>
              <a:rPr lang="en-US" sz="2400" b="1" dirty="0">
                <a:highlight>
                  <a:srgbClr val="FFFF00"/>
                </a:highlight>
                <a:latin typeface="Consolas" panose="020B0609020204030204" pitchFamily="49" charset="0"/>
              </a:rPr>
              <a:t>                </a:t>
            </a:r>
            <a:r>
              <a:rPr lang="en-US" sz="2400" b="1" dirty="0" err="1">
                <a:highlight>
                  <a:srgbClr val="FFFF00"/>
                </a:highlight>
                <a:latin typeface="Consolas" panose="020B0609020204030204" pitchFamily="49" charset="0"/>
              </a:rPr>
              <a:t>fi.Close</a:t>
            </a:r>
            <a:r>
              <a:rPr lang="en-US" sz="2400" b="1" dirty="0">
                <a:highlight>
                  <a:srgbClr val="FFFF00"/>
                </a:highlight>
                <a:latin typeface="Consolas" panose="020B0609020204030204" pitchFamily="49" charset="0"/>
              </a:rPr>
              <a:t>()</a:t>
            </a:r>
          </a:p>
          <a:p>
            <a:r>
              <a:rPr lang="en-US" sz="2400" b="1" dirty="0">
                <a:latin typeface="Consolas" panose="020B0609020204030204" pitchFamily="49" charset="0"/>
              </a:rPr>
              <a:t>                </a:t>
            </a:r>
            <a:r>
              <a:rPr lang="en-US" sz="2400" b="1" dirty="0" err="1">
                <a:latin typeface="Consolas" panose="020B0609020204030204" pitchFamily="49" charset="0"/>
              </a:rPr>
              <a:t>fi.Dispose</a:t>
            </a:r>
            <a:r>
              <a:rPr lang="en-US" sz="2400" b="1" dirty="0">
                <a:latin typeface="Consolas" panose="020B0609020204030204" pitchFamily="49" charset="0"/>
              </a:rPr>
              <a:t>()</a:t>
            </a:r>
          </a:p>
          <a:p>
            <a:r>
              <a:rPr lang="en-US" sz="2400" b="1" dirty="0">
                <a:latin typeface="Consolas" panose="020B0609020204030204" pitchFamily="49" charset="0"/>
              </a:rPr>
              <a:t>                Return True</a:t>
            </a:r>
          </a:p>
          <a:p>
            <a:r>
              <a:rPr lang="en-US" sz="2400" b="1" dirty="0">
                <a:latin typeface="Consolas" panose="020B0609020204030204" pitchFamily="49" charset="0"/>
              </a:rPr>
              <a:t>            Else</a:t>
            </a:r>
          </a:p>
          <a:p>
            <a:r>
              <a:rPr lang="en-US" sz="2400" b="1" dirty="0">
                <a:latin typeface="Consolas" panose="020B0609020204030204" pitchFamily="49" charset="0"/>
              </a:rPr>
              <a:t>                Return False</a:t>
            </a:r>
          </a:p>
          <a:p>
            <a:r>
              <a:rPr lang="en-US" sz="2400" b="1" dirty="0">
                <a:latin typeface="Consolas" panose="020B0609020204030204" pitchFamily="49" charset="0"/>
              </a:rPr>
              <a:t>            End If</a:t>
            </a:r>
          </a:p>
          <a:p>
            <a:r>
              <a:rPr lang="en-US" sz="2400" b="1" dirty="0">
                <a:latin typeface="Consolas" panose="020B0609020204030204" pitchFamily="49" charset="0"/>
              </a:rPr>
              <a:t>        End </a:t>
            </a:r>
            <a:r>
              <a:rPr lang="en-US" sz="2400" b="1" dirty="0" err="1">
                <a:latin typeface="Consolas" panose="020B0609020204030204" pitchFamily="49" charset="0"/>
              </a:rPr>
              <a:t>SyncLock</a:t>
            </a:r>
            <a:endParaRPr lang="en-US" sz="2400" b="1" dirty="0">
              <a:latin typeface="Consolas" panose="020B0609020204030204" pitchFamily="49" charset="0"/>
            </a:endParaRPr>
          </a:p>
          <a:p>
            <a:r>
              <a:rPr lang="en-US" sz="2400" b="1" dirty="0">
                <a:latin typeface="Consolas" panose="020B0609020204030204" pitchFamily="49" charset="0"/>
              </a:rPr>
              <a:t>    End If</a:t>
            </a:r>
          </a:p>
          <a:p>
            <a:r>
              <a:rPr lang="en-US" sz="2400" b="1" dirty="0">
                <a:latin typeface="Consolas" panose="020B0609020204030204" pitchFamily="49" charset="0"/>
              </a:rPr>
              <a:t>End Function</a:t>
            </a:r>
          </a:p>
        </p:txBody>
      </p:sp>
    </p:spTree>
    <p:extLst>
      <p:ext uri="{BB962C8B-B14F-4D97-AF65-F5344CB8AC3E}">
        <p14:creationId xmlns:p14="http://schemas.microsoft.com/office/powerpoint/2010/main" val="90237626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274639" y="1196015"/>
            <a:ext cx="11887070" cy="5798510"/>
          </a:xfrm>
          <a:prstGeom prst="rect">
            <a:avLst/>
          </a:prstGeom>
          <a:solidFill>
            <a:schemeClr val="bg1"/>
          </a:solidFill>
        </p:spPr>
        <p:txBody>
          <a:bodyPr wrap="square" lIns="182880" tIns="146304" rIns="182880" bIns="146304" rtlCol="0">
            <a:spAutoFit/>
          </a:bodyPr>
          <a:lstStyle/>
          <a:p>
            <a:r>
              <a:rPr lang="en-US" sz="2400" b="1" dirty="0">
                <a:latin typeface="Consolas" panose="020B0609020204030204" pitchFamily="49" charset="0"/>
              </a:rPr>
              <a:t>public class </a:t>
            </a:r>
            <a:r>
              <a:rPr lang="en-US" sz="2400" b="1" dirty="0" err="1">
                <a:latin typeface="Consolas" panose="020B0609020204030204" pitchFamily="49" charset="0"/>
              </a:rPr>
              <a:t>JSONPSupportBehaviorAttribute</a:t>
            </a:r>
            <a:r>
              <a:rPr lang="en-US" sz="2400" b="1" dirty="0">
                <a:latin typeface="Consolas" panose="020B0609020204030204" pitchFamily="49" charset="0"/>
              </a:rPr>
              <a:t> </a:t>
            </a:r>
          </a:p>
          <a:p>
            <a:r>
              <a:rPr lang="en-US" sz="2400" b="1" dirty="0">
                <a:latin typeface="Consolas" panose="020B0609020204030204" pitchFamily="49" charset="0"/>
              </a:rPr>
              <a:t>: Attribute, </a:t>
            </a:r>
            <a:r>
              <a:rPr lang="en-US" sz="2400" b="1" dirty="0" err="1">
                <a:latin typeface="Consolas" panose="020B0609020204030204" pitchFamily="49" charset="0"/>
              </a:rPr>
              <a:t>IServiceBehavior</a:t>
            </a:r>
            <a:endParaRPr lang="en-US" sz="2400" b="1" dirty="0">
              <a:latin typeface="Consolas" panose="020B0609020204030204" pitchFamily="49" charset="0"/>
            </a:endParaRPr>
          </a:p>
          <a:p>
            <a:r>
              <a:rPr lang="en-US" sz="2400" b="1" dirty="0">
                <a:latin typeface="Consolas" panose="020B0609020204030204" pitchFamily="49" charset="0"/>
              </a:rPr>
              <a:t>{</a:t>
            </a:r>
          </a:p>
          <a:p>
            <a:r>
              <a:rPr lang="en-US" sz="2400" b="1" dirty="0">
                <a:latin typeface="Consolas" panose="020B0609020204030204" pitchFamily="49" charset="0"/>
              </a:rPr>
              <a:t>void </a:t>
            </a:r>
            <a:r>
              <a:rPr lang="en-US" sz="2400" b="1" dirty="0" err="1">
                <a:latin typeface="Consolas" panose="020B0609020204030204" pitchFamily="49" charset="0"/>
              </a:rPr>
              <a:t>IServiceBehavior.AddBindingParameters</a:t>
            </a:r>
            <a:r>
              <a:rPr lang="en-US" sz="2400" b="1" dirty="0">
                <a:latin typeface="Consolas" panose="020B0609020204030204" pitchFamily="49" charset="0"/>
              </a:rPr>
              <a:t>(</a:t>
            </a:r>
            <a:r>
              <a:rPr lang="en-US" sz="2400" b="1" dirty="0" err="1">
                <a:latin typeface="Consolas" panose="020B0609020204030204" pitchFamily="49" charset="0"/>
              </a:rPr>
              <a:t>ServiceDescription</a:t>
            </a:r>
            <a:r>
              <a:rPr lang="en-US" sz="2400" b="1" dirty="0">
                <a:latin typeface="Consolas" panose="020B0609020204030204" pitchFamily="49" charset="0"/>
              </a:rPr>
              <a:t> </a:t>
            </a:r>
            <a:r>
              <a:rPr lang="en-US" sz="2400" b="1" dirty="0" err="1">
                <a:latin typeface="Consolas" panose="020B0609020204030204" pitchFamily="49" charset="0"/>
              </a:rPr>
              <a:t>serviceDescription</a:t>
            </a:r>
            <a:r>
              <a:rPr lang="en-US" sz="2400" b="1" dirty="0">
                <a:latin typeface="Consolas" panose="020B0609020204030204" pitchFamily="49" charset="0"/>
              </a:rPr>
              <a:t>, </a:t>
            </a:r>
          </a:p>
          <a:p>
            <a:r>
              <a:rPr lang="en-US" sz="2400" b="1" dirty="0" err="1">
                <a:latin typeface="Consolas" panose="020B0609020204030204" pitchFamily="49" charset="0"/>
              </a:rPr>
              <a:t>ServiceHostBase</a:t>
            </a:r>
            <a:r>
              <a:rPr lang="en-US" sz="2400" b="1" dirty="0">
                <a:latin typeface="Consolas" panose="020B0609020204030204" pitchFamily="49" charset="0"/>
              </a:rPr>
              <a:t> </a:t>
            </a:r>
            <a:r>
              <a:rPr lang="en-US" sz="2400" b="1" dirty="0" err="1">
                <a:latin typeface="Consolas" panose="020B0609020204030204" pitchFamily="49" charset="0"/>
              </a:rPr>
              <a:t>serviceHostBase</a:t>
            </a:r>
            <a:r>
              <a:rPr lang="en-US" sz="2400" b="1" dirty="0">
                <a:latin typeface="Consolas" panose="020B0609020204030204" pitchFamily="49" charset="0"/>
              </a:rPr>
              <a:t>, </a:t>
            </a:r>
          </a:p>
          <a:p>
            <a:r>
              <a:rPr lang="en-US" sz="2400" b="1" dirty="0" err="1">
                <a:latin typeface="Consolas" panose="020B0609020204030204" pitchFamily="49" charset="0"/>
              </a:rPr>
              <a:t>System.Collections.ObjectModel.Collection</a:t>
            </a:r>
            <a:r>
              <a:rPr lang="en-US" sz="2400" b="1" dirty="0">
                <a:latin typeface="Consolas" panose="020B0609020204030204" pitchFamily="49" charset="0"/>
              </a:rPr>
              <a:t>&lt;</a:t>
            </a:r>
            <a:r>
              <a:rPr lang="en-US" sz="2400" b="1" dirty="0" err="1">
                <a:latin typeface="Consolas" panose="020B0609020204030204" pitchFamily="49" charset="0"/>
              </a:rPr>
              <a:t>ServiceEndpoint</a:t>
            </a:r>
            <a:r>
              <a:rPr lang="en-US" sz="2400" b="1" dirty="0">
                <a:latin typeface="Consolas" panose="020B0609020204030204" pitchFamily="49" charset="0"/>
              </a:rPr>
              <a:t>&gt; endpoints, </a:t>
            </a:r>
          </a:p>
          <a:p>
            <a:r>
              <a:rPr lang="en-US" sz="2400" b="1" dirty="0" err="1">
                <a:latin typeface="Consolas" panose="020B0609020204030204" pitchFamily="49" charset="0"/>
              </a:rPr>
              <a:t>BindingParameterCollection</a:t>
            </a:r>
            <a:r>
              <a:rPr lang="en-US" sz="2400" b="1" dirty="0">
                <a:latin typeface="Consolas" panose="020B0609020204030204" pitchFamily="49" charset="0"/>
              </a:rPr>
              <a:t> </a:t>
            </a:r>
            <a:r>
              <a:rPr lang="en-US" sz="2400" b="1" dirty="0" err="1">
                <a:latin typeface="Consolas" panose="020B0609020204030204" pitchFamily="49" charset="0"/>
              </a:rPr>
              <a:t>bindingParameters</a:t>
            </a:r>
            <a:r>
              <a:rPr lang="en-US" sz="2400" b="1" dirty="0">
                <a:latin typeface="Consolas" panose="020B0609020204030204" pitchFamily="49" charset="0"/>
              </a:rPr>
              <a:t>) </a:t>
            </a:r>
          </a:p>
          <a:p>
            <a:r>
              <a:rPr lang="en-US" sz="2400" b="1" dirty="0">
                <a:latin typeface="Consolas" panose="020B0609020204030204" pitchFamily="49" charset="0"/>
              </a:rPr>
              <a:t>{}</a:t>
            </a:r>
          </a:p>
          <a:p>
            <a:r>
              <a:rPr lang="en-US" sz="2400" b="1" dirty="0">
                <a:latin typeface="Consolas" panose="020B0609020204030204" pitchFamily="49" charset="0"/>
              </a:rPr>
              <a:t>void </a:t>
            </a:r>
            <a:r>
              <a:rPr lang="en-US" sz="2400" b="1" dirty="0" err="1">
                <a:latin typeface="Consolas" panose="020B0609020204030204" pitchFamily="49" charset="0"/>
              </a:rPr>
              <a:t>IServiceBehavior.Validate</a:t>
            </a:r>
            <a:r>
              <a:rPr lang="en-US" sz="2400" b="1" dirty="0">
                <a:latin typeface="Consolas" panose="020B0609020204030204" pitchFamily="49" charset="0"/>
              </a:rPr>
              <a:t>(</a:t>
            </a:r>
            <a:r>
              <a:rPr lang="en-US" sz="2400" b="1" dirty="0" err="1">
                <a:latin typeface="Consolas" panose="020B0609020204030204" pitchFamily="49" charset="0"/>
              </a:rPr>
              <a:t>ServiceDescription</a:t>
            </a:r>
            <a:r>
              <a:rPr lang="en-US" sz="2400" b="1" dirty="0">
                <a:latin typeface="Consolas" panose="020B0609020204030204" pitchFamily="49" charset="0"/>
              </a:rPr>
              <a:t> </a:t>
            </a:r>
            <a:r>
              <a:rPr lang="en-US" sz="2400" b="1" dirty="0" err="1">
                <a:latin typeface="Consolas" panose="020B0609020204030204" pitchFamily="49" charset="0"/>
              </a:rPr>
              <a:t>serviceDescription</a:t>
            </a:r>
            <a:r>
              <a:rPr lang="en-US" sz="2400" b="1" dirty="0">
                <a:latin typeface="Consolas" panose="020B0609020204030204" pitchFamily="49" charset="0"/>
              </a:rPr>
              <a:t>, </a:t>
            </a:r>
          </a:p>
          <a:p>
            <a:r>
              <a:rPr lang="en-US" sz="2400" b="1" dirty="0" err="1">
                <a:latin typeface="Consolas" panose="020B0609020204030204" pitchFamily="49" charset="0"/>
              </a:rPr>
              <a:t>ServiceHostBase</a:t>
            </a:r>
            <a:r>
              <a:rPr lang="en-US" sz="2400" b="1" dirty="0">
                <a:latin typeface="Consolas" panose="020B0609020204030204" pitchFamily="49" charset="0"/>
              </a:rPr>
              <a:t> </a:t>
            </a:r>
            <a:r>
              <a:rPr lang="en-US" sz="2400" b="1" dirty="0" err="1">
                <a:latin typeface="Consolas" panose="020B0609020204030204" pitchFamily="49" charset="0"/>
              </a:rPr>
              <a:t>serviceHostBase</a:t>
            </a:r>
            <a:r>
              <a:rPr lang="en-US" sz="2400" b="1" dirty="0">
                <a:latin typeface="Consolas" panose="020B0609020204030204" pitchFamily="49" charset="0"/>
              </a:rPr>
              <a:t>)</a:t>
            </a:r>
          </a:p>
          <a:p>
            <a:r>
              <a:rPr lang="en-US" sz="2400" b="1" dirty="0">
                <a:latin typeface="Consolas" panose="020B0609020204030204" pitchFamily="49" charset="0"/>
              </a:rPr>
              <a:t>{}</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5" name="Flowchart: Alternate Process 4"/>
          <p:cNvSpPr/>
          <p:nvPr/>
        </p:nvSpPr>
        <p:spPr bwMode="auto">
          <a:xfrm>
            <a:off x="8412710" y="1212849"/>
            <a:ext cx="3748999" cy="1188707"/>
          </a:xfrm>
          <a:prstGeom prst="flowChartAlternateProcess">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rPr>
              <a:t>HINT: This is an exact block from Client code.  Everything included</a:t>
            </a:r>
          </a:p>
        </p:txBody>
      </p:sp>
      <p:sp>
        <p:nvSpPr>
          <p:cNvPr id="6" name="Rectangle 5"/>
          <p:cNvSpPr/>
          <p:nvPr/>
        </p:nvSpPr>
        <p:spPr>
          <a:xfrm>
            <a:off x="8611910" y="6514749"/>
            <a:ext cx="3350597" cy="369332"/>
          </a:xfrm>
          <a:prstGeom prst="rect">
            <a:avLst/>
          </a:prstGeom>
        </p:spPr>
        <p:txBody>
          <a:bodyPr wrap="none">
            <a:spAutoFit/>
          </a:bodyPr>
          <a:lstStyle/>
          <a:p>
            <a:r>
              <a:rPr lang="en-US" b="1" dirty="0">
                <a:latin typeface="Consolas" panose="020B0609020204030204" pitchFamily="49" charset="0"/>
              </a:rPr>
              <a:t>Console &gt; </a:t>
            </a:r>
            <a:r>
              <a:rPr lang="en-US" b="1" dirty="0" err="1">
                <a:latin typeface="Consolas" panose="020B0609020204030204" pitchFamily="49" charset="0"/>
              </a:rPr>
              <a:t>ServiceUtils.cs</a:t>
            </a:r>
            <a:endParaRPr lang="en-US" dirty="0"/>
          </a:p>
        </p:txBody>
      </p:sp>
    </p:spTree>
    <p:extLst>
      <p:ext uri="{BB962C8B-B14F-4D97-AF65-F5344CB8AC3E}">
        <p14:creationId xmlns:p14="http://schemas.microsoft.com/office/powerpoint/2010/main" val="321798465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should not be empty [S1186]</a:t>
            </a:r>
          </a:p>
        </p:txBody>
      </p:sp>
      <p:sp>
        <p:nvSpPr>
          <p:cNvPr id="4" name="TextBox 3"/>
          <p:cNvSpPr txBox="1"/>
          <p:nvPr/>
        </p:nvSpPr>
        <p:spPr>
          <a:xfrm>
            <a:off x="518389" y="1221937"/>
            <a:ext cx="15240134" cy="2369880"/>
          </a:xfrm>
          <a:prstGeom prst="rect">
            <a:avLst/>
          </a:prstGeom>
          <a:noFill/>
        </p:spPr>
        <p:txBody>
          <a:bodyPr wrap="none" rtlCol="0">
            <a:spAutoFit/>
          </a:bodyPr>
          <a:lstStyle/>
          <a:p>
            <a:pPr lvl="0"/>
            <a:r>
              <a:rPr lang="en-US" sz="2400" dirty="0"/>
              <a:t>Do not leave empty, undocumented methods</a:t>
            </a:r>
          </a:p>
          <a:p>
            <a:pPr marL="285750" lvl="0" indent="-285750">
              <a:buFont typeface="Arial" panose="020B0604020202020204" pitchFamily="34" charset="0"/>
              <a:buChar char="•"/>
            </a:pPr>
            <a:r>
              <a:rPr lang="en-US" sz="2400" dirty="0"/>
              <a:t>Unintentional omission – fix the error.</a:t>
            </a:r>
          </a:p>
          <a:p>
            <a:pPr marL="285750" lvl="0" indent="-285750">
              <a:buFont typeface="Arial" panose="020B0604020202020204" pitchFamily="34" charset="0"/>
              <a:buChar char="•"/>
            </a:pPr>
            <a:r>
              <a:rPr lang="en-US" sz="2400" dirty="0"/>
              <a:t>It is not yet, or never will be, supported, but the interface must be maintained., throw a </a:t>
            </a:r>
            <a:r>
              <a:rPr lang="en-US" sz="2400" dirty="0" err="1"/>
              <a:t>NotSupportedException</a:t>
            </a:r>
            <a:r>
              <a:rPr lang="en-US" sz="2400" dirty="0"/>
              <a:t>.</a:t>
            </a:r>
          </a:p>
          <a:p>
            <a:pPr marL="285750" lvl="0" indent="-285750">
              <a:buFont typeface="Arial" panose="020B0604020202020204" pitchFamily="34" charset="0"/>
              <a:buChar char="•"/>
            </a:pPr>
            <a:r>
              <a:rPr lang="en-US" sz="2400" dirty="0"/>
              <a:t>If the method is intentionally-blank override comment, explain, and suppress the warning.   </a:t>
            </a:r>
          </a:p>
          <a:p>
            <a:pPr marL="285750" lvl="0" indent="-285750">
              <a:buFont typeface="Arial" panose="020B0604020202020204" pitchFamily="34" charset="0"/>
              <a:buChar char="•"/>
            </a:pPr>
            <a:r>
              <a:rPr lang="en-US" sz="2400" dirty="0"/>
              <a:t>If not used or required.  Remove the empty method.</a:t>
            </a:r>
          </a:p>
          <a:p>
            <a:pPr marL="285750" indent="-285750">
              <a:buFont typeface="Arial" panose="020B0604020202020204" pitchFamily="34" charset="0"/>
              <a:buChar char="•"/>
            </a:pPr>
            <a:endParaRPr lang="en-US" sz="2800" dirty="0"/>
          </a:p>
        </p:txBody>
      </p:sp>
      <p:sp>
        <p:nvSpPr>
          <p:cNvPr id="5" name="TextBox 4"/>
          <p:cNvSpPr txBox="1"/>
          <p:nvPr/>
        </p:nvSpPr>
        <p:spPr>
          <a:xfrm>
            <a:off x="5518012" y="3644948"/>
            <a:ext cx="6678751" cy="2489912"/>
          </a:xfrm>
          <a:prstGeom prst="rect">
            <a:avLst/>
          </a:prstGeom>
          <a:solidFill>
            <a:schemeClr val="bg1"/>
          </a:solidFill>
          <a:ln>
            <a:solidFill>
              <a:schemeClr val="tx1"/>
            </a:solidFill>
          </a:ln>
        </p:spPr>
        <p:txBody>
          <a:bodyPr wrap="none" lIns="182880" tIns="146304" rIns="182880" bIns="146304" rtlCol="0">
            <a:spAutoFit/>
          </a:bodyPr>
          <a:lstStyle/>
          <a:p>
            <a:r>
              <a:rPr lang="en-US" sz="1100" dirty="0">
                <a:latin typeface="Consolas" panose="020B0609020204030204" pitchFamily="49" charset="0"/>
              </a:rPr>
              <a:t>public class </a:t>
            </a:r>
            <a:r>
              <a:rPr lang="en-US" sz="1100" dirty="0" err="1">
                <a:latin typeface="Consolas" panose="020B0609020204030204" pitchFamily="49" charset="0"/>
              </a:rPr>
              <a:t>JSONPSupportBehaviorAttribute</a:t>
            </a:r>
            <a:r>
              <a:rPr lang="en-US" sz="1100" dirty="0">
                <a:latin typeface="Consolas" panose="020B0609020204030204" pitchFamily="49" charset="0"/>
              </a:rPr>
              <a:t> </a:t>
            </a:r>
          </a:p>
          <a:p>
            <a:r>
              <a:rPr lang="en-US" sz="1100" dirty="0">
                <a:latin typeface="Consolas" panose="020B0609020204030204" pitchFamily="49" charset="0"/>
              </a:rPr>
              <a:t>: Attribute, </a:t>
            </a:r>
            <a:r>
              <a:rPr lang="en-US" sz="1100" dirty="0" err="1">
                <a:latin typeface="Consolas" panose="020B0609020204030204" pitchFamily="49" charset="0"/>
              </a:rPr>
              <a:t>IServiceBehavior</a:t>
            </a:r>
            <a:endParaRPr lang="en-US" sz="1100" dirty="0">
              <a:latin typeface="Consolas" panose="020B0609020204030204" pitchFamily="49" charset="0"/>
            </a:endParaRPr>
          </a:p>
          <a:p>
            <a:r>
              <a:rPr lang="en-US" sz="1100" dirty="0">
                <a:latin typeface="Consolas" panose="020B0609020204030204" pitchFamily="49" charset="0"/>
              </a:rPr>
              <a:t>{</a:t>
            </a:r>
          </a:p>
          <a:p>
            <a:r>
              <a:rPr lang="en-US" sz="1100" dirty="0">
                <a:latin typeface="Consolas" panose="020B0609020204030204" pitchFamily="49" charset="0"/>
              </a:rPr>
              <a:t>void </a:t>
            </a:r>
            <a:r>
              <a:rPr lang="en-US" sz="1100" dirty="0" err="1">
                <a:latin typeface="Consolas" panose="020B0609020204030204" pitchFamily="49" charset="0"/>
              </a:rPr>
              <a:t>IServiceBehavior.AddBindingParameters</a:t>
            </a:r>
            <a:r>
              <a:rPr lang="en-US" sz="1100" dirty="0">
                <a:latin typeface="Consolas" panose="020B0609020204030204" pitchFamily="49" charset="0"/>
              </a:rPr>
              <a:t>(</a:t>
            </a:r>
            <a:r>
              <a:rPr lang="en-US" sz="1100" dirty="0" err="1">
                <a:latin typeface="Consolas" panose="020B0609020204030204" pitchFamily="49" charset="0"/>
              </a:rPr>
              <a:t>ServiceDescription</a:t>
            </a:r>
            <a:r>
              <a:rPr lang="en-US" sz="1100" dirty="0">
                <a:latin typeface="Consolas" panose="020B0609020204030204" pitchFamily="49" charset="0"/>
              </a:rPr>
              <a:t> </a:t>
            </a:r>
            <a:r>
              <a:rPr lang="en-US" sz="1100" dirty="0" err="1">
                <a:latin typeface="Consolas" panose="020B0609020204030204" pitchFamily="49" charset="0"/>
              </a:rPr>
              <a:t>serviceDescription</a:t>
            </a:r>
            <a:r>
              <a:rPr lang="en-US" sz="1100" dirty="0">
                <a:latin typeface="Consolas" panose="020B0609020204030204" pitchFamily="49" charset="0"/>
              </a:rPr>
              <a:t>, </a:t>
            </a:r>
          </a:p>
          <a:p>
            <a:r>
              <a:rPr lang="en-US" sz="1100" dirty="0" err="1">
                <a:latin typeface="Consolas" panose="020B0609020204030204" pitchFamily="49" charset="0"/>
              </a:rPr>
              <a:t>ServiceHostBase</a:t>
            </a:r>
            <a:r>
              <a:rPr lang="en-US" sz="1100" dirty="0">
                <a:latin typeface="Consolas" panose="020B0609020204030204" pitchFamily="49" charset="0"/>
              </a:rPr>
              <a:t> </a:t>
            </a:r>
            <a:r>
              <a:rPr lang="en-US" sz="1100" dirty="0" err="1">
                <a:latin typeface="Consolas" panose="020B0609020204030204" pitchFamily="49" charset="0"/>
              </a:rPr>
              <a:t>serviceHostBase</a:t>
            </a:r>
            <a:r>
              <a:rPr lang="en-US" sz="1100" dirty="0">
                <a:latin typeface="Consolas" panose="020B0609020204030204" pitchFamily="49" charset="0"/>
              </a:rPr>
              <a:t>, </a:t>
            </a:r>
          </a:p>
          <a:p>
            <a:r>
              <a:rPr lang="en-US" sz="1100" dirty="0" err="1">
                <a:latin typeface="Consolas" panose="020B0609020204030204" pitchFamily="49" charset="0"/>
              </a:rPr>
              <a:t>System.Collections.ObjectModel.Collection</a:t>
            </a:r>
            <a:r>
              <a:rPr lang="en-US" sz="1100" dirty="0">
                <a:latin typeface="Consolas" panose="020B0609020204030204" pitchFamily="49" charset="0"/>
              </a:rPr>
              <a:t>&lt;</a:t>
            </a:r>
            <a:r>
              <a:rPr lang="en-US" sz="1100" dirty="0" err="1">
                <a:latin typeface="Consolas" panose="020B0609020204030204" pitchFamily="49" charset="0"/>
              </a:rPr>
              <a:t>ServiceEndpoint</a:t>
            </a:r>
            <a:r>
              <a:rPr lang="en-US" sz="1100" dirty="0">
                <a:latin typeface="Consolas" panose="020B0609020204030204" pitchFamily="49" charset="0"/>
              </a:rPr>
              <a:t>&gt; endpoints, </a:t>
            </a:r>
          </a:p>
          <a:p>
            <a:r>
              <a:rPr lang="en-US" sz="1100" dirty="0" err="1">
                <a:latin typeface="Consolas" panose="020B0609020204030204" pitchFamily="49" charset="0"/>
              </a:rPr>
              <a:t>BindingParameterCollection</a:t>
            </a:r>
            <a:r>
              <a:rPr lang="en-US" sz="1100" dirty="0">
                <a:latin typeface="Consolas" panose="020B0609020204030204" pitchFamily="49" charset="0"/>
              </a:rPr>
              <a:t> </a:t>
            </a:r>
            <a:r>
              <a:rPr lang="en-US" sz="1100" dirty="0" err="1">
                <a:latin typeface="Consolas" panose="020B0609020204030204" pitchFamily="49" charset="0"/>
              </a:rPr>
              <a:t>bindingParameters</a:t>
            </a:r>
            <a:r>
              <a:rPr lang="en-US" sz="1100" dirty="0">
                <a:latin typeface="Consolas" panose="020B0609020204030204" pitchFamily="49" charset="0"/>
              </a:rPr>
              <a:t>) </a:t>
            </a:r>
          </a:p>
          <a:p>
            <a:r>
              <a:rPr lang="en-US" sz="1100" dirty="0">
                <a:latin typeface="Consolas" panose="020B0609020204030204" pitchFamily="49" charset="0"/>
              </a:rPr>
              <a:t>{}</a:t>
            </a:r>
          </a:p>
          <a:p>
            <a:r>
              <a:rPr lang="en-US" sz="1100" dirty="0">
                <a:latin typeface="Consolas" panose="020B0609020204030204" pitchFamily="49" charset="0"/>
              </a:rPr>
              <a:t>void </a:t>
            </a:r>
            <a:r>
              <a:rPr lang="en-US" sz="1100" dirty="0" err="1">
                <a:latin typeface="Consolas" panose="020B0609020204030204" pitchFamily="49" charset="0"/>
              </a:rPr>
              <a:t>IServiceBehavior.Validate</a:t>
            </a:r>
            <a:r>
              <a:rPr lang="en-US" sz="1100" dirty="0">
                <a:latin typeface="Consolas" panose="020B0609020204030204" pitchFamily="49" charset="0"/>
              </a:rPr>
              <a:t>(</a:t>
            </a:r>
            <a:r>
              <a:rPr lang="en-US" sz="1100" dirty="0" err="1">
                <a:latin typeface="Consolas" panose="020B0609020204030204" pitchFamily="49" charset="0"/>
              </a:rPr>
              <a:t>ServiceDescription</a:t>
            </a:r>
            <a:r>
              <a:rPr lang="en-US" sz="1100" dirty="0">
                <a:latin typeface="Consolas" panose="020B0609020204030204" pitchFamily="49" charset="0"/>
              </a:rPr>
              <a:t> </a:t>
            </a:r>
            <a:r>
              <a:rPr lang="en-US" sz="1100" dirty="0" err="1">
                <a:latin typeface="Consolas" panose="020B0609020204030204" pitchFamily="49" charset="0"/>
              </a:rPr>
              <a:t>serviceDescription</a:t>
            </a:r>
            <a:r>
              <a:rPr lang="en-US" sz="1100" dirty="0">
                <a:latin typeface="Consolas" panose="020B0609020204030204" pitchFamily="49" charset="0"/>
              </a:rPr>
              <a:t>, </a:t>
            </a:r>
          </a:p>
          <a:p>
            <a:r>
              <a:rPr lang="en-US" sz="1100" dirty="0" err="1">
                <a:latin typeface="Consolas" panose="020B0609020204030204" pitchFamily="49" charset="0"/>
              </a:rPr>
              <a:t>ServiceHostBase</a:t>
            </a:r>
            <a:r>
              <a:rPr lang="en-US" sz="1100" dirty="0">
                <a:latin typeface="Consolas" panose="020B0609020204030204" pitchFamily="49" charset="0"/>
              </a:rPr>
              <a:t> </a:t>
            </a:r>
            <a:r>
              <a:rPr lang="en-US" sz="1100" dirty="0" err="1">
                <a:latin typeface="Consolas" panose="020B0609020204030204" pitchFamily="49" charset="0"/>
              </a:rPr>
              <a:t>serviceHostBase</a:t>
            </a:r>
            <a:r>
              <a:rPr lang="en-US" sz="1100" dirty="0">
                <a:latin typeface="Consolas" panose="020B0609020204030204" pitchFamily="49" charset="0"/>
              </a:rPr>
              <a:t>)</a:t>
            </a:r>
          </a:p>
          <a:p>
            <a:r>
              <a:rPr lang="en-US" sz="1100" dirty="0">
                <a:latin typeface="Consolas" panose="020B0609020204030204" pitchFamily="49" charset="0"/>
              </a:rPr>
              <a:t>{}</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6" name="Rectangle 5"/>
          <p:cNvSpPr/>
          <p:nvPr/>
        </p:nvSpPr>
        <p:spPr>
          <a:xfrm>
            <a:off x="8687090" y="6423310"/>
            <a:ext cx="3350597" cy="369332"/>
          </a:xfrm>
          <a:prstGeom prst="rect">
            <a:avLst/>
          </a:prstGeom>
        </p:spPr>
        <p:txBody>
          <a:bodyPr wrap="none">
            <a:spAutoFit/>
          </a:bodyPr>
          <a:lstStyle/>
          <a:p>
            <a:r>
              <a:rPr lang="en-US" b="1" dirty="0">
                <a:latin typeface="Consolas" panose="020B0609020204030204" pitchFamily="49" charset="0"/>
              </a:rPr>
              <a:t>Console &gt; </a:t>
            </a:r>
            <a:r>
              <a:rPr lang="en-US" b="1" dirty="0" err="1">
                <a:latin typeface="Consolas" panose="020B0609020204030204" pitchFamily="49" charset="0"/>
              </a:rPr>
              <a:t>ServiceUtils.cs</a:t>
            </a:r>
            <a:endParaRPr lang="en-US" dirty="0"/>
          </a:p>
        </p:txBody>
      </p:sp>
    </p:spTree>
    <p:extLst>
      <p:ext uri="{BB962C8B-B14F-4D97-AF65-F5344CB8AC3E}">
        <p14:creationId xmlns:p14="http://schemas.microsoft.com/office/powerpoint/2010/main" val="321777993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1829165" y="1394165"/>
            <a:ext cx="7589437" cy="4936736"/>
          </a:xfrm>
          <a:prstGeom prst="rect">
            <a:avLst/>
          </a:prstGeom>
          <a:solidFill>
            <a:schemeClr val="bg1"/>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try</a:t>
            </a:r>
          </a:p>
          <a:p>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DbConn.ExecuteNonQuery</a:t>
            </a:r>
            <a:r>
              <a:rPr lang="en-US" sz="2000" b="1" dirty="0">
                <a:latin typeface="Consolas" panose="020B0609020204030204" pitchFamily="49" charset="0"/>
              </a:rPr>
              <a:t>(</a:t>
            </a:r>
            <a:r>
              <a:rPr lang="en-US" sz="2000" b="1" dirty="0" err="1">
                <a:latin typeface="Consolas" panose="020B0609020204030204" pitchFamily="49" charset="0"/>
              </a:rPr>
              <a:t>cmd</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int.TryParse</a:t>
            </a:r>
            <a:r>
              <a:rPr lang="en-US" sz="2000" b="1" dirty="0">
                <a:latin typeface="Consolas" panose="020B0609020204030204" pitchFamily="49" charset="0"/>
              </a:rPr>
              <a:t>(</a:t>
            </a:r>
            <a:r>
              <a:rPr lang="en-US" sz="2000" b="1" dirty="0" err="1">
                <a:latin typeface="Consolas" panose="020B0609020204030204" pitchFamily="49" charset="0"/>
              </a:rPr>
              <a:t>DbConn.GetParameterValue</a:t>
            </a:r>
            <a:r>
              <a:rPr lang="en-US" sz="2000" b="1" dirty="0">
                <a:latin typeface="Consolas" panose="020B0609020204030204" pitchFamily="49" charset="0"/>
              </a:rPr>
              <a:t>(</a:t>
            </a:r>
            <a:r>
              <a:rPr lang="en-US" sz="2000" b="1" dirty="0" err="1">
                <a:latin typeface="Consolas" panose="020B0609020204030204" pitchFamily="49" charset="0"/>
              </a:rPr>
              <a:t>cmd</a:t>
            </a:r>
            <a:r>
              <a:rPr lang="en-US" sz="2000" b="1" dirty="0">
                <a:latin typeface="Consolas" panose="020B0609020204030204" pitchFamily="49" charset="0"/>
              </a:rPr>
              <a:t>, "@</a:t>
            </a:r>
            <a:r>
              <a:rPr lang="en-US" sz="2000" b="1" dirty="0" err="1">
                <a:latin typeface="Consolas" panose="020B0609020204030204" pitchFamily="49" charset="0"/>
              </a:rPr>
              <a:t>Presult</a:t>
            </a:r>
            <a:r>
              <a:rPr lang="en-US" sz="2000" b="1" dirty="0">
                <a:latin typeface="Consolas" panose="020B0609020204030204" pitchFamily="49" charset="0"/>
              </a:rPr>
              <a:t>").</a:t>
            </a:r>
            <a:r>
              <a:rPr lang="en-US" sz="2000" b="1" dirty="0" err="1">
                <a:latin typeface="Consolas" panose="020B0609020204030204" pitchFamily="49" charset="0"/>
              </a:rPr>
              <a:t>ToString</a:t>
            </a:r>
            <a:r>
              <a:rPr lang="en-US" sz="2000" b="1" dirty="0">
                <a:latin typeface="Consolas" panose="020B0609020204030204" pitchFamily="49" charset="0"/>
              </a:rPr>
              <a:t>(), out </a:t>
            </a:r>
            <a:r>
              <a:rPr lang="en-US" sz="2000" b="1" dirty="0" err="1">
                <a:latin typeface="Consolas" panose="020B0609020204030204" pitchFamily="49" charset="0"/>
              </a:rPr>
              <a:t>objDataReader</a:t>
            </a:r>
            <a:r>
              <a:rPr lang="en-US" sz="2000" b="1" dirty="0">
                <a:latin typeface="Consolas" panose="020B0609020204030204" pitchFamily="49" charset="0"/>
              </a:rPr>
              <a:t>);</a:t>
            </a:r>
          </a:p>
          <a:p>
            <a:r>
              <a:rPr lang="en-US" sz="2000" b="1" dirty="0">
                <a:latin typeface="Consolas" panose="020B0609020204030204" pitchFamily="49" charset="0"/>
              </a:rPr>
              <a:t>}</a:t>
            </a:r>
          </a:p>
          <a:p>
            <a:r>
              <a:rPr lang="en-US" sz="2000" b="1" dirty="0">
                <a:latin typeface="Consolas" panose="020B0609020204030204" pitchFamily="49" charset="0"/>
              </a:rPr>
              <a:t>catch (Exception ex)</a:t>
            </a:r>
          </a:p>
          <a:p>
            <a:r>
              <a:rPr lang="en-US" sz="2000" b="1" dirty="0">
                <a:latin typeface="Consolas" panose="020B0609020204030204" pitchFamily="49" charset="0"/>
              </a:rPr>
              <a:t>{</a:t>
            </a:r>
          </a:p>
          <a:p>
            <a:r>
              <a:rPr lang="en-US" sz="2000" b="1" dirty="0">
                <a:latin typeface="Consolas" panose="020B0609020204030204" pitchFamily="49" charset="0"/>
              </a:rPr>
              <a:t>   throw ex;</a:t>
            </a:r>
          </a:p>
          <a:p>
            <a:r>
              <a:rPr lang="en-US" sz="2000" b="1" dirty="0">
                <a:latin typeface="Consolas" panose="020B0609020204030204" pitchFamily="49" charset="0"/>
              </a:rPr>
              <a:t>}</a:t>
            </a:r>
          </a:p>
          <a:p>
            <a:r>
              <a:rPr lang="en-US" sz="2000" b="1" dirty="0">
                <a:latin typeface="Consolas" panose="020B0609020204030204" pitchFamily="49" charset="0"/>
              </a:rPr>
              <a:t>if (</a:t>
            </a:r>
            <a:r>
              <a:rPr lang="en-US" sz="2000" b="1" dirty="0" err="1">
                <a:latin typeface="Consolas" panose="020B0609020204030204" pitchFamily="49" charset="0"/>
              </a:rPr>
              <a:t>objDataReader</a:t>
            </a:r>
            <a:r>
              <a:rPr lang="en-US" sz="2000" b="1" dirty="0">
                <a:latin typeface="Consolas" panose="020B0609020204030204" pitchFamily="49" charset="0"/>
              </a:rPr>
              <a:t> &gt; 0)</a:t>
            </a:r>
          </a:p>
          <a:p>
            <a:r>
              <a:rPr lang="en-US" sz="2000" b="1" dirty="0">
                <a:latin typeface="Consolas" panose="020B0609020204030204" pitchFamily="49" charset="0"/>
              </a:rPr>
              <a:t>   return true;</a:t>
            </a:r>
          </a:p>
          <a:p>
            <a:r>
              <a:rPr lang="en-US" sz="2000" b="1" dirty="0">
                <a:latin typeface="Consolas" panose="020B0609020204030204" pitchFamily="49" charset="0"/>
              </a:rPr>
              <a:t>else</a:t>
            </a:r>
          </a:p>
          <a:p>
            <a:r>
              <a:rPr lang="en-US" sz="2000" b="1" dirty="0">
                <a:latin typeface="Consolas" panose="020B0609020204030204" pitchFamily="49" charset="0"/>
              </a:rPr>
              <a:t>    return false;</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8" name="Rectangle 7"/>
          <p:cNvSpPr/>
          <p:nvPr/>
        </p:nvSpPr>
        <p:spPr>
          <a:xfrm>
            <a:off x="8687090" y="6423310"/>
            <a:ext cx="2717411" cy="369332"/>
          </a:xfrm>
          <a:prstGeom prst="rect">
            <a:avLst/>
          </a:prstGeom>
        </p:spPr>
        <p:txBody>
          <a:bodyPr wrap="none">
            <a:spAutoFit/>
          </a:bodyPr>
          <a:lstStyle/>
          <a:p>
            <a:r>
              <a:rPr lang="en-US" b="1" dirty="0">
                <a:latin typeface="Consolas" panose="020B0609020204030204" pitchFamily="49" charset="0"/>
              </a:rPr>
              <a:t>Console &gt; </a:t>
            </a:r>
            <a:r>
              <a:rPr lang="en-US" b="1" dirty="0" err="1">
                <a:latin typeface="Consolas" panose="020B0609020204030204" pitchFamily="49" charset="0"/>
              </a:rPr>
              <a:t>DBUtils.cs</a:t>
            </a:r>
            <a:endParaRPr lang="en-US" dirty="0"/>
          </a:p>
        </p:txBody>
      </p:sp>
    </p:spTree>
    <p:extLst>
      <p:ext uri="{BB962C8B-B14F-4D97-AF65-F5344CB8AC3E}">
        <p14:creationId xmlns:p14="http://schemas.microsoft.com/office/powerpoint/2010/main" val="40798796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TryParse</a:t>
            </a:r>
            <a:r>
              <a:rPr lang="en-US" dirty="0"/>
              <a:t> results not checked [CA1806]</a:t>
            </a:r>
          </a:p>
        </p:txBody>
      </p:sp>
      <p:sp>
        <p:nvSpPr>
          <p:cNvPr id="4" name="Content Placeholder 2"/>
          <p:cNvSpPr txBox="1">
            <a:spLocks/>
          </p:cNvSpPr>
          <p:nvPr/>
        </p:nvSpPr>
        <p:spPr>
          <a:xfrm>
            <a:off x="288003" y="1192638"/>
            <a:ext cx="7850390" cy="2761819"/>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2400" b="1" dirty="0">
                <a:latin typeface="Consolas" panose="020B0609020204030204" pitchFamily="49" charset="0"/>
              </a:rPr>
              <a:t>string </a:t>
            </a:r>
            <a:r>
              <a:rPr lang="en-US" sz="2400" b="1" dirty="0" err="1">
                <a:latin typeface="Consolas" panose="020B0609020204030204" pitchFamily="49" charset="0"/>
              </a:rPr>
              <a:t>cmd</a:t>
            </a:r>
            <a:r>
              <a:rPr lang="en-US" sz="2400" b="1" dirty="0">
                <a:latin typeface="Consolas" panose="020B0609020204030204" pitchFamily="49" charset="0"/>
              </a:rPr>
              <a:t> = "</a:t>
            </a:r>
            <a:r>
              <a:rPr lang="en-US" sz="2400" b="1" dirty="0" err="1">
                <a:latin typeface="Consolas" panose="020B0609020204030204" pitchFamily="49" charset="0"/>
              </a:rPr>
              <a:t>cmd</a:t>
            </a:r>
            <a:r>
              <a:rPr lang="en-US" sz="2400" b="1" dirty="0">
                <a:latin typeface="Consolas" panose="020B0609020204030204" pitchFamily="49" charset="0"/>
              </a:rPr>
              <a:t> nothing here";</a:t>
            </a:r>
          </a:p>
          <a:p>
            <a:pPr marL="0" indent="0">
              <a:buNone/>
            </a:pPr>
            <a:r>
              <a:rPr lang="en-US" sz="2400" b="1" dirty="0">
                <a:latin typeface="Consolas" panose="020B0609020204030204" pitchFamily="49" charset="0"/>
              </a:rPr>
              <a:t>Int32 </a:t>
            </a:r>
            <a:r>
              <a:rPr lang="en-US" sz="2400" b="1" dirty="0" err="1">
                <a:latin typeface="Consolas" panose="020B0609020204030204" pitchFamily="49" charset="0"/>
              </a:rPr>
              <a:t>objDataReader</a:t>
            </a:r>
            <a:r>
              <a:rPr lang="en-US" sz="2400" b="1" dirty="0">
                <a:latin typeface="Consolas" panose="020B0609020204030204" pitchFamily="49" charset="0"/>
              </a:rPr>
              <a:t> = -1;</a:t>
            </a:r>
          </a:p>
          <a:p>
            <a:pPr marL="0" indent="0">
              <a:buNone/>
            </a:pPr>
            <a:r>
              <a:rPr lang="en-US" sz="2400" b="1" dirty="0">
                <a:latin typeface="Consolas" panose="020B0609020204030204" pitchFamily="49" charset="0"/>
              </a:rPr>
              <a:t>bool </a:t>
            </a:r>
            <a:r>
              <a:rPr lang="en-US" sz="2400" b="1" dirty="0" err="1">
                <a:latin typeface="Consolas" panose="020B0609020204030204" pitchFamily="49" charset="0"/>
              </a:rPr>
              <a:t>okParsed</a:t>
            </a:r>
            <a:r>
              <a:rPr lang="en-US" sz="2400" b="1" dirty="0">
                <a:latin typeface="Consolas" panose="020B0609020204030204" pitchFamily="49" charset="0"/>
              </a:rPr>
              <a:t> = </a:t>
            </a:r>
            <a:r>
              <a:rPr lang="en-US" sz="2400" b="1" dirty="0" err="1">
                <a:latin typeface="Consolas" panose="020B0609020204030204" pitchFamily="49" charset="0"/>
              </a:rPr>
              <a:t>int.TryParse</a:t>
            </a:r>
            <a:r>
              <a:rPr lang="en-US" sz="2400" b="1" dirty="0">
                <a:latin typeface="Consolas" panose="020B0609020204030204" pitchFamily="49" charset="0"/>
              </a:rPr>
              <a:t>(</a:t>
            </a:r>
            <a:r>
              <a:rPr lang="en-US" sz="2400" b="1" dirty="0" err="1">
                <a:latin typeface="Consolas" panose="020B0609020204030204" pitchFamily="49" charset="0"/>
              </a:rPr>
              <a:t>this.GetParameterValue</a:t>
            </a:r>
            <a:r>
              <a:rPr lang="en-US" sz="2400" b="1" dirty="0">
                <a:latin typeface="Consolas" panose="020B0609020204030204" pitchFamily="49" charset="0"/>
              </a:rPr>
              <a:t>(</a:t>
            </a:r>
            <a:r>
              <a:rPr lang="en-US" sz="2400" b="1" dirty="0" err="1">
                <a:latin typeface="Consolas" panose="020B0609020204030204" pitchFamily="49" charset="0"/>
              </a:rPr>
              <a:t>cmd</a:t>
            </a:r>
            <a:r>
              <a:rPr lang="en-US" sz="2400" b="1" dirty="0">
                <a:latin typeface="Consolas" panose="020B0609020204030204" pitchFamily="49" charset="0"/>
              </a:rPr>
              <a:t>, "@</a:t>
            </a:r>
            <a:r>
              <a:rPr lang="en-US" sz="2400" b="1" dirty="0" err="1">
                <a:latin typeface="Consolas" panose="020B0609020204030204" pitchFamily="49" charset="0"/>
              </a:rPr>
              <a:t>Presult</a:t>
            </a:r>
            <a:r>
              <a:rPr lang="en-US" sz="2400" b="1" dirty="0">
                <a:latin typeface="Consolas" panose="020B0609020204030204" pitchFamily="49" charset="0"/>
              </a:rPr>
              <a:t>").</a:t>
            </a:r>
            <a:r>
              <a:rPr lang="en-US" sz="2400" b="1" dirty="0" err="1">
                <a:latin typeface="Consolas" panose="020B0609020204030204" pitchFamily="49" charset="0"/>
              </a:rPr>
              <a:t>ToString</a:t>
            </a:r>
            <a:r>
              <a:rPr lang="en-US" sz="2400" b="1" dirty="0">
                <a:latin typeface="Consolas" panose="020B0609020204030204" pitchFamily="49" charset="0"/>
              </a:rPr>
              <a:t>(), out </a:t>
            </a:r>
            <a:r>
              <a:rPr lang="en-US" sz="2400" b="1" dirty="0" err="1">
                <a:latin typeface="Consolas" panose="020B0609020204030204" pitchFamily="49" charset="0"/>
              </a:rPr>
              <a:t>objDataReader</a:t>
            </a:r>
            <a:r>
              <a:rPr lang="en-US" sz="2400" b="1" dirty="0">
                <a:latin typeface="Consolas" panose="020B0609020204030204" pitchFamily="49" charset="0"/>
              </a:rPr>
              <a:t>);</a:t>
            </a:r>
          </a:p>
          <a:p>
            <a:pPr marL="0" indent="0">
              <a:buNone/>
            </a:pPr>
            <a:r>
              <a:rPr lang="en-US" sz="2400" b="1" dirty="0">
                <a:latin typeface="Consolas" panose="020B0609020204030204" pitchFamily="49" charset="0"/>
              </a:rPr>
              <a:t>return (</a:t>
            </a:r>
            <a:r>
              <a:rPr lang="en-US" sz="2400" b="1" dirty="0" err="1">
                <a:latin typeface="Consolas" panose="020B0609020204030204" pitchFamily="49" charset="0"/>
              </a:rPr>
              <a:t>okParsed</a:t>
            </a:r>
            <a:r>
              <a:rPr lang="en-US" sz="2400" b="1" dirty="0">
                <a:latin typeface="Consolas" panose="020B0609020204030204" pitchFamily="49" charset="0"/>
              </a:rPr>
              <a:t> &amp;&amp; (</a:t>
            </a:r>
            <a:r>
              <a:rPr lang="en-US" sz="2400" b="1" dirty="0" err="1">
                <a:latin typeface="Consolas" panose="020B0609020204030204" pitchFamily="49" charset="0"/>
              </a:rPr>
              <a:t>objDataReader</a:t>
            </a:r>
            <a:r>
              <a:rPr lang="en-US" sz="2400" b="1" dirty="0">
                <a:latin typeface="Consolas" panose="020B0609020204030204" pitchFamily="49" charset="0"/>
              </a:rPr>
              <a:t> != -1));</a:t>
            </a:r>
          </a:p>
        </p:txBody>
      </p:sp>
      <p:sp>
        <p:nvSpPr>
          <p:cNvPr id="5" name="TextBox 4"/>
          <p:cNvSpPr txBox="1"/>
          <p:nvPr/>
        </p:nvSpPr>
        <p:spPr>
          <a:xfrm>
            <a:off x="8229895" y="1196224"/>
            <a:ext cx="4025810" cy="3742563"/>
          </a:xfrm>
          <a:prstGeom prst="rect">
            <a:avLst/>
          </a:prstGeom>
          <a:solidFill>
            <a:schemeClr val="accent4">
              <a:lumMod val="40000"/>
              <a:lumOff val="60000"/>
            </a:schemeClr>
          </a:solidFill>
          <a:ln w="25400">
            <a:solidFill>
              <a:schemeClr val="tx1"/>
            </a:solidFill>
          </a:ln>
        </p:spPr>
        <p:txBody>
          <a:bodyPr wrap="square" lIns="182880" tIns="146304" rIns="182880" bIns="146304" rtlCol="0">
            <a:spAutoFit/>
          </a:bodyPr>
          <a:lstStyle/>
          <a:p>
            <a:r>
              <a:rPr lang="en-US" sz="1400" b="1" dirty="0">
                <a:latin typeface="Consolas" panose="020B0609020204030204" pitchFamily="49" charset="0"/>
              </a:rPr>
              <a:t>try</a:t>
            </a:r>
          </a:p>
          <a:p>
            <a:r>
              <a:rPr lang="en-US" sz="1400" b="1" dirty="0">
                <a:latin typeface="Consolas" panose="020B0609020204030204" pitchFamily="49" charset="0"/>
              </a:rPr>
              <a:t>{</a:t>
            </a:r>
          </a:p>
          <a:p>
            <a:r>
              <a:rPr lang="en-US" sz="1400" b="1" dirty="0">
                <a:latin typeface="Consolas" panose="020B0609020204030204" pitchFamily="49" charset="0"/>
              </a:rPr>
              <a:t>   </a:t>
            </a:r>
            <a:r>
              <a:rPr lang="en-US" sz="1400" b="1" dirty="0" err="1">
                <a:latin typeface="Consolas" panose="020B0609020204030204" pitchFamily="49" charset="0"/>
              </a:rPr>
              <a:t>DbConn.ExecuteNonQuery</a:t>
            </a:r>
            <a:r>
              <a:rPr lang="en-US" sz="1400" b="1" dirty="0">
                <a:latin typeface="Consolas" panose="020B0609020204030204" pitchFamily="49" charset="0"/>
              </a:rPr>
              <a:t>(</a:t>
            </a:r>
            <a:r>
              <a:rPr lang="en-US" sz="1400" b="1" dirty="0" err="1">
                <a:latin typeface="Consolas" panose="020B0609020204030204" pitchFamily="49" charset="0"/>
              </a:rPr>
              <a:t>cmd</a:t>
            </a:r>
            <a:r>
              <a:rPr lang="en-US" sz="1400" b="1" dirty="0">
                <a:latin typeface="Consolas" panose="020B0609020204030204" pitchFamily="49" charset="0"/>
              </a:rPr>
              <a:t>);</a:t>
            </a:r>
          </a:p>
          <a:p>
            <a:r>
              <a:rPr lang="en-US" sz="1400" b="1" dirty="0">
                <a:latin typeface="Consolas" panose="020B0609020204030204" pitchFamily="49" charset="0"/>
              </a:rPr>
              <a:t>     </a:t>
            </a:r>
            <a:r>
              <a:rPr lang="en-US" sz="1400" b="1" dirty="0" err="1">
                <a:latin typeface="Consolas" panose="020B0609020204030204" pitchFamily="49" charset="0"/>
              </a:rPr>
              <a:t>int.TryParse</a:t>
            </a:r>
            <a:r>
              <a:rPr lang="en-US" sz="1400" b="1" dirty="0">
                <a:latin typeface="Consolas" panose="020B0609020204030204" pitchFamily="49" charset="0"/>
              </a:rPr>
              <a:t>(</a:t>
            </a:r>
            <a:r>
              <a:rPr lang="en-US" sz="1400" b="1" dirty="0" err="1">
                <a:latin typeface="Consolas" panose="020B0609020204030204" pitchFamily="49" charset="0"/>
              </a:rPr>
              <a:t>DbConn.GetParameterValue</a:t>
            </a:r>
            <a:r>
              <a:rPr lang="en-US" sz="1400" b="1" dirty="0">
                <a:latin typeface="Consolas" panose="020B0609020204030204" pitchFamily="49" charset="0"/>
              </a:rPr>
              <a:t>(</a:t>
            </a:r>
            <a:r>
              <a:rPr lang="en-US" sz="1400" b="1" dirty="0" err="1">
                <a:latin typeface="Consolas" panose="020B0609020204030204" pitchFamily="49" charset="0"/>
              </a:rPr>
              <a:t>cmd</a:t>
            </a:r>
            <a:r>
              <a:rPr lang="en-US" sz="1400" b="1" dirty="0">
                <a:latin typeface="Consolas" panose="020B0609020204030204" pitchFamily="49" charset="0"/>
              </a:rPr>
              <a:t>, "@</a:t>
            </a:r>
            <a:r>
              <a:rPr lang="en-US" sz="1400" b="1" dirty="0" err="1">
                <a:latin typeface="Consolas" panose="020B0609020204030204" pitchFamily="49" charset="0"/>
              </a:rPr>
              <a:t>Presult</a:t>
            </a:r>
            <a:r>
              <a:rPr lang="en-US" sz="1400" b="1" dirty="0">
                <a:latin typeface="Consolas" panose="020B0609020204030204" pitchFamily="49" charset="0"/>
              </a:rPr>
              <a:t>").</a:t>
            </a:r>
            <a:r>
              <a:rPr lang="en-US" sz="1400" b="1" dirty="0" err="1">
                <a:latin typeface="Consolas" panose="020B0609020204030204" pitchFamily="49" charset="0"/>
              </a:rPr>
              <a:t>ToString</a:t>
            </a:r>
            <a:r>
              <a:rPr lang="en-US" sz="1400" b="1" dirty="0">
                <a:latin typeface="Consolas" panose="020B0609020204030204" pitchFamily="49" charset="0"/>
              </a:rPr>
              <a:t>(), out </a:t>
            </a:r>
            <a:r>
              <a:rPr lang="en-US" sz="1400" b="1" dirty="0" err="1">
                <a:latin typeface="Consolas" panose="020B0609020204030204" pitchFamily="49" charset="0"/>
              </a:rPr>
              <a:t>objDataReader</a:t>
            </a:r>
            <a:r>
              <a:rPr lang="en-US" sz="1400" b="1" dirty="0">
                <a:latin typeface="Consolas" panose="020B0609020204030204" pitchFamily="49" charset="0"/>
              </a:rPr>
              <a:t>);</a:t>
            </a:r>
          </a:p>
          <a:p>
            <a:r>
              <a:rPr lang="en-US" sz="1400" b="1" dirty="0">
                <a:latin typeface="Consolas" panose="020B0609020204030204" pitchFamily="49" charset="0"/>
              </a:rPr>
              <a:t>}</a:t>
            </a:r>
          </a:p>
          <a:p>
            <a:r>
              <a:rPr lang="en-US" sz="1400" b="1" dirty="0">
                <a:latin typeface="Consolas" panose="020B0609020204030204" pitchFamily="49" charset="0"/>
              </a:rPr>
              <a:t>catch (Exception ex)</a:t>
            </a:r>
          </a:p>
          <a:p>
            <a:r>
              <a:rPr lang="en-US" sz="1400" b="1" dirty="0">
                <a:latin typeface="Consolas" panose="020B0609020204030204" pitchFamily="49" charset="0"/>
              </a:rPr>
              <a:t>{</a:t>
            </a:r>
          </a:p>
          <a:p>
            <a:r>
              <a:rPr lang="en-US" sz="1400" b="1" dirty="0">
                <a:latin typeface="Consolas" panose="020B0609020204030204" pitchFamily="49" charset="0"/>
              </a:rPr>
              <a:t>   throw ex;</a:t>
            </a:r>
          </a:p>
          <a:p>
            <a:r>
              <a:rPr lang="en-US" sz="1400" b="1" dirty="0">
                <a:latin typeface="Consolas" panose="020B0609020204030204" pitchFamily="49" charset="0"/>
              </a:rPr>
              <a:t>}</a:t>
            </a:r>
          </a:p>
          <a:p>
            <a:r>
              <a:rPr lang="en-US" sz="1400" b="1" dirty="0">
                <a:latin typeface="Consolas" panose="020B0609020204030204" pitchFamily="49" charset="0"/>
              </a:rPr>
              <a:t>if (</a:t>
            </a:r>
            <a:r>
              <a:rPr lang="en-US" sz="1400" b="1" dirty="0" err="1">
                <a:latin typeface="Consolas" panose="020B0609020204030204" pitchFamily="49" charset="0"/>
              </a:rPr>
              <a:t>objDataReader</a:t>
            </a:r>
            <a:r>
              <a:rPr lang="en-US" sz="1400" b="1" dirty="0">
                <a:latin typeface="Consolas" panose="020B0609020204030204" pitchFamily="49" charset="0"/>
              </a:rPr>
              <a:t> &gt; 0)</a:t>
            </a:r>
          </a:p>
          <a:p>
            <a:r>
              <a:rPr lang="en-US" sz="1400" b="1" dirty="0">
                <a:latin typeface="Consolas" panose="020B0609020204030204" pitchFamily="49" charset="0"/>
              </a:rPr>
              <a:t>   return true;</a:t>
            </a:r>
          </a:p>
          <a:p>
            <a:r>
              <a:rPr lang="en-US" sz="1400" b="1" dirty="0">
                <a:latin typeface="Consolas" panose="020B0609020204030204" pitchFamily="49" charset="0"/>
              </a:rPr>
              <a:t>else</a:t>
            </a:r>
          </a:p>
          <a:p>
            <a:r>
              <a:rPr lang="en-US" sz="1400" b="1" dirty="0">
                <a:latin typeface="Consolas" panose="020B0609020204030204" pitchFamily="49" charset="0"/>
              </a:rPr>
              <a:t>    return false;</a:t>
            </a:r>
          </a:p>
        </p:txBody>
      </p:sp>
      <p:sp>
        <p:nvSpPr>
          <p:cNvPr id="6" name="Rectangle 5"/>
          <p:cNvSpPr/>
          <p:nvPr/>
        </p:nvSpPr>
        <p:spPr>
          <a:xfrm>
            <a:off x="9327163" y="6057554"/>
            <a:ext cx="2717411" cy="369332"/>
          </a:xfrm>
          <a:prstGeom prst="rect">
            <a:avLst/>
          </a:prstGeom>
        </p:spPr>
        <p:txBody>
          <a:bodyPr wrap="none">
            <a:spAutoFit/>
          </a:bodyPr>
          <a:lstStyle/>
          <a:p>
            <a:r>
              <a:rPr lang="en-US" b="1" dirty="0">
                <a:latin typeface="Consolas" panose="020B0609020204030204" pitchFamily="49" charset="0"/>
              </a:rPr>
              <a:t>Console &gt; </a:t>
            </a:r>
            <a:r>
              <a:rPr lang="en-US" b="1" dirty="0" err="1">
                <a:latin typeface="Consolas" panose="020B0609020204030204" pitchFamily="49" charset="0"/>
              </a:rPr>
              <a:t>DBUtils.cs</a:t>
            </a:r>
            <a:endParaRPr lang="en-US" dirty="0"/>
          </a:p>
        </p:txBody>
      </p:sp>
    </p:spTree>
    <p:extLst>
      <p:ext uri="{BB962C8B-B14F-4D97-AF65-F5344CB8AC3E}">
        <p14:creationId xmlns:p14="http://schemas.microsoft.com/office/powerpoint/2010/main" val="326228165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822265" cy="2646878"/>
          </a:xfrm>
        </p:spPr>
        <p:txBody>
          <a:bodyPr/>
          <a:lstStyle/>
          <a:p>
            <a:r>
              <a:rPr lang="en-US" dirty="0"/>
              <a:t>Watch out!</a:t>
            </a:r>
          </a:p>
          <a:p>
            <a:r>
              <a:rPr lang="en-US" dirty="0"/>
              <a:t>Not in included in Managed Rulesets</a:t>
            </a:r>
          </a:p>
          <a:p>
            <a:r>
              <a:rPr lang="en-US" dirty="0"/>
              <a:t>Moral: Review your rulesets!</a:t>
            </a:r>
          </a:p>
        </p:txBody>
      </p:sp>
      <p:sp>
        <p:nvSpPr>
          <p:cNvPr id="2" name="Title 1"/>
          <p:cNvSpPr>
            <a:spLocks noGrp="1"/>
          </p:cNvSpPr>
          <p:nvPr>
            <p:ph type="title"/>
          </p:nvPr>
        </p:nvSpPr>
        <p:spPr/>
        <p:txBody>
          <a:bodyPr/>
          <a:lstStyle/>
          <a:p>
            <a:r>
              <a:rPr lang="en-US" dirty="0" err="1"/>
              <a:t>TryParse</a:t>
            </a:r>
            <a:r>
              <a:rPr lang="en-US" dirty="0"/>
              <a:t> results not checked [CA1806]</a:t>
            </a:r>
          </a:p>
        </p:txBody>
      </p:sp>
      <p:pic>
        <p:nvPicPr>
          <p:cNvPr id="3" name="Picture 2"/>
          <p:cNvPicPr>
            <a:picLocks noChangeAspect="1"/>
          </p:cNvPicPr>
          <p:nvPr/>
        </p:nvPicPr>
        <p:blipFill>
          <a:blip r:embed="rId3"/>
          <a:stretch>
            <a:fillRect/>
          </a:stretch>
        </p:blipFill>
        <p:spPr>
          <a:xfrm>
            <a:off x="7096903" y="1394165"/>
            <a:ext cx="5067300" cy="1743075"/>
          </a:xfrm>
          <a:prstGeom prst="rect">
            <a:avLst/>
          </a:prstGeom>
        </p:spPr>
      </p:pic>
      <p:pic>
        <p:nvPicPr>
          <p:cNvPr id="6" name="Picture 5"/>
          <p:cNvPicPr>
            <a:picLocks noChangeAspect="1"/>
          </p:cNvPicPr>
          <p:nvPr/>
        </p:nvPicPr>
        <p:blipFill>
          <a:blip r:embed="rId4"/>
          <a:stretch>
            <a:fillRect/>
          </a:stretch>
        </p:blipFill>
        <p:spPr>
          <a:xfrm>
            <a:off x="7096903" y="3318556"/>
            <a:ext cx="5019675" cy="1914525"/>
          </a:xfrm>
          <a:prstGeom prst="rect">
            <a:avLst/>
          </a:prstGeom>
        </p:spPr>
      </p:pic>
      <p:sp>
        <p:nvSpPr>
          <p:cNvPr id="8" name="Rectangle 7"/>
          <p:cNvSpPr/>
          <p:nvPr/>
        </p:nvSpPr>
        <p:spPr>
          <a:xfrm>
            <a:off x="9144285" y="6331871"/>
            <a:ext cx="2717411" cy="369332"/>
          </a:xfrm>
          <a:prstGeom prst="rect">
            <a:avLst/>
          </a:prstGeom>
        </p:spPr>
        <p:txBody>
          <a:bodyPr wrap="none">
            <a:spAutoFit/>
          </a:bodyPr>
          <a:lstStyle/>
          <a:p>
            <a:r>
              <a:rPr lang="en-US" b="1" dirty="0">
                <a:latin typeface="Consolas" panose="020B0609020204030204" pitchFamily="49" charset="0"/>
              </a:rPr>
              <a:t>Console &gt; </a:t>
            </a:r>
            <a:r>
              <a:rPr lang="en-US" b="1" dirty="0" err="1">
                <a:latin typeface="Consolas" panose="020B0609020204030204" pitchFamily="49" charset="0"/>
              </a:rPr>
              <a:t>DBUtils.cs</a:t>
            </a:r>
            <a:endParaRPr lang="en-US" dirty="0"/>
          </a:p>
        </p:txBody>
      </p:sp>
    </p:spTree>
    <p:extLst>
      <p:ext uri="{BB962C8B-B14F-4D97-AF65-F5344CB8AC3E}">
        <p14:creationId xmlns:p14="http://schemas.microsoft.com/office/powerpoint/2010/main" val="420213219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Spot the Problem</a:t>
            </a:r>
          </a:p>
        </p:txBody>
      </p:sp>
      <p:sp>
        <p:nvSpPr>
          <p:cNvPr id="4" name="TextBox 3"/>
          <p:cNvSpPr txBox="1"/>
          <p:nvPr/>
        </p:nvSpPr>
        <p:spPr>
          <a:xfrm>
            <a:off x="5578164" y="9495"/>
            <a:ext cx="7132242" cy="7085016"/>
          </a:xfrm>
          <a:prstGeom prst="rect">
            <a:avLst/>
          </a:prstGeom>
          <a:solidFill>
            <a:schemeClr val="bg1"/>
          </a:solidFill>
          <a:ln w="25400">
            <a:solidFill>
              <a:schemeClr val="tx1"/>
            </a:solidFill>
          </a:ln>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public bool </a:t>
            </a:r>
            <a:r>
              <a:rPr lang="en-US" sz="1600" b="1" dirty="0" err="1">
                <a:gradFill>
                  <a:gsLst>
                    <a:gs pos="2917">
                      <a:schemeClr val="tx1"/>
                    </a:gs>
                    <a:gs pos="30000">
                      <a:schemeClr val="tx1"/>
                    </a:gs>
                  </a:gsLst>
                  <a:lin ang="5400000" scaled="0"/>
                </a:gradFill>
                <a:latin typeface="Consolas" panose="020B0609020204030204" pitchFamily="49" charset="0"/>
              </a:rPr>
              <a:t>CanContact</a:t>
            </a: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CanProfile</a:t>
            </a:r>
            <a:r>
              <a:rPr lang="en-US" sz="1600" b="1" dirty="0">
                <a:gradFill>
                  <a:gsLst>
                    <a:gs pos="2917">
                      <a:schemeClr val="tx1"/>
                    </a:gs>
                    <a:gs pos="30000">
                      <a:schemeClr val="tx1"/>
                    </a:gs>
                  </a:gsLst>
                  <a:lin ang="5400000" scaled="0"/>
                </a:gradFill>
                <a:latin typeface="Consolas" panose="020B0609020204030204" pitchFamily="49" charset="0"/>
              </a:rPr>
              <a:t> profile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bool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false;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switch ( profile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CanProfile.DoNotProfile</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false;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CanProfile.Caution</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true;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CanProfile.None</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false;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CanProfile.Yes</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true;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default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false;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return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a:t>
            </a:r>
          </a:p>
        </p:txBody>
      </p:sp>
      <p:sp>
        <p:nvSpPr>
          <p:cNvPr id="5" name="Rectangle 4"/>
          <p:cNvSpPr/>
          <p:nvPr/>
        </p:nvSpPr>
        <p:spPr>
          <a:xfrm>
            <a:off x="208990" y="6423310"/>
            <a:ext cx="2717411" cy="369332"/>
          </a:xfrm>
          <a:prstGeom prst="rect">
            <a:avLst/>
          </a:prstGeom>
        </p:spPr>
        <p:txBody>
          <a:bodyPr wrap="none">
            <a:spAutoFit/>
          </a:bodyPr>
          <a:lstStyle/>
          <a:p>
            <a:r>
              <a:rPr lang="en-US" b="1" dirty="0">
                <a:latin typeface="Consolas" panose="020B0609020204030204" pitchFamily="49" charset="0"/>
              </a:rPr>
              <a:t>Console &gt; </a:t>
            </a:r>
            <a:r>
              <a:rPr lang="en-US" b="1" dirty="0" err="1">
                <a:latin typeface="Consolas" panose="020B0609020204030204" pitchFamily="49" charset="0"/>
              </a:rPr>
              <a:t>DBUtils.cs</a:t>
            </a:r>
            <a:endParaRPr lang="en-US" dirty="0"/>
          </a:p>
        </p:txBody>
      </p:sp>
    </p:spTree>
    <p:extLst>
      <p:ext uri="{BB962C8B-B14F-4D97-AF65-F5344CB8AC3E}">
        <p14:creationId xmlns:p14="http://schemas.microsoft.com/office/powerpoint/2010/main" val="18364855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769989"/>
          </a:xfrm>
        </p:spPr>
        <p:txBody>
          <a:bodyPr/>
          <a:lstStyle/>
          <a:p>
            <a:r>
              <a:rPr lang="en-US" dirty="0"/>
              <a:t>Analyze &gt; Analyze Solution for Code Clones</a:t>
            </a:r>
          </a:p>
          <a:p>
            <a:r>
              <a:rPr lang="en-US" dirty="0"/>
              <a:t>May require a “clean” of solution</a:t>
            </a:r>
          </a:p>
          <a:p>
            <a:r>
              <a:rPr lang="en-US" dirty="0"/>
              <a:t>Can take a while.  Coffee/tea break recommended.</a:t>
            </a:r>
          </a:p>
          <a:p>
            <a:endParaRPr lang="en-US" dirty="0"/>
          </a:p>
        </p:txBody>
      </p:sp>
      <p:sp>
        <p:nvSpPr>
          <p:cNvPr id="2" name="Title 1"/>
          <p:cNvSpPr>
            <a:spLocks noGrp="1"/>
          </p:cNvSpPr>
          <p:nvPr>
            <p:ph type="title"/>
          </p:nvPr>
        </p:nvSpPr>
        <p:spPr/>
        <p:txBody>
          <a:bodyPr/>
          <a:lstStyle/>
          <a:p>
            <a:r>
              <a:rPr lang="en-US" dirty="0"/>
              <a:t>Execute Code Clone Analysis</a:t>
            </a:r>
          </a:p>
        </p:txBody>
      </p:sp>
      <p:pic>
        <p:nvPicPr>
          <p:cNvPr id="6" name="Picture 5"/>
          <p:cNvPicPr>
            <a:picLocks noChangeAspect="1"/>
          </p:cNvPicPr>
          <p:nvPr/>
        </p:nvPicPr>
        <p:blipFill>
          <a:blip r:embed="rId2"/>
          <a:stretch>
            <a:fillRect/>
          </a:stretch>
        </p:blipFill>
        <p:spPr>
          <a:xfrm>
            <a:off x="2377799" y="3222945"/>
            <a:ext cx="8977138" cy="3962743"/>
          </a:xfrm>
          <a:prstGeom prst="rect">
            <a:avLst/>
          </a:prstGeom>
        </p:spPr>
      </p:pic>
    </p:spTree>
    <p:extLst>
      <p:ext uri="{BB962C8B-B14F-4D97-AF65-F5344CB8AC3E}">
        <p14:creationId xmlns:p14="http://schemas.microsoft.com/office/powerpoint/2010/main" val="283967570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040867" cy="3754874"/>
          </a:xfrm>
        </p:spPr>
        <p:txBody>
          <a:bodyPr/>
          <a:lstStyle/>
          <a:p>
            <a:r>
              <a:rPr lang="en-US" dirty="0"/>
              <a:t>CC0091 – Make method static</a:t>
            </a:r>
          </a:p>
          <a:p>
            <a:r>
              <a:rPr lang="en-US" dirty="0"/>
              <a:t>S1871 - Either merge this case with the identical one on line </a:t>
            </a:r>
            <a:r>
              <a:rPr lang="en-US" dirty="0" err="1"/>
              <a:t>nn</a:t>
            </a:r>
            <a:r>
              <a:rPr lang="en-US" dirty="0"/>
              <a:t> 	</a:t>
            </a:r>
          </a:p>
          <a:p>
            <a:r>
              <a:rPr lang="en-US" dirty="0"/>
              <a:t>CC0073 – Add braces to each section</a:t>
            </a:r>
          </a:p>
        </p:txBody>
      </p:sp>
      <p:sp>
        <p:nvSpPr>
          <p:cNvPr id="3" name="Title 2"/>
          <p:cNvSpPr>
            <a:spLocks noGrp="1"/>
          </p:cNvSpPr>
          <p:nvPr>
            <p:ph type="title"/>
          </p:nvPr>
        </p:nvSpPr>
        <p:spPr/>
        <p:txBody>
          <a:bodyPr/>
          <a:lstStyle/>
          <a:p>
            <a:r>
              <a:rPr lang="en-US" dirty="0"/>
              <a:t>Few Fixes</a:t>
            </a:r>
          </a:p>
        </p:txBody>
      </p:sp>
      <p:sp>
        <p:nvSpPr>
          <p:cNvPr id="4" name="TextBox 3"/>
          <p:cNvSpPr txBox="1"/>
          <p:nvPr/>
        </p:nvSpPr>
        <p:spPr>
          <a:xfrm>
            <a:off x="7315505" y="0"/>
            <a:ext cx="7132242" cy="7085016"/>
          </a:xfrm>
          <a:prstGeom prst="rect">
            <a:avLst/>
          </a:prstGeom>
          <a:solidFill>
            <a:schemeClr val="bg1"/>
          </a:solidFill>
          <a:ln w="25400">
            <a:solidFill>
              <a:schemeClr val="tx1"/>
            </a:solidFill>
          </a:ln>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public bool </a:t>
            </a:r>
            <a:r>
              <a:rPr lang="en-US" sz="1600" b="1" dirty="0" err="1">
                <a:gradFill>
                  <a:gsLst>
                    <a:gs pos="2917">
                      <a:schemeClr val="tx1"/>
                    </a:gs>
                    <a:gs pos="30000">
                      <a:schemeClr val="tx1"/>
                    </a:gs>
                  </a:gsLst>
                  <a:lin ang="5400000" scaled="0"/>
                </a:gradFill>
                <a:latin typeface="Consolas" panose="020B0609020204030204" pitchFamily="49" charset="0"/>
              </a:rPr>
              <a:t>CanContact</a:t>
            </a: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CanProfile</a:t>
            </a:r>
            <a:r>
              <a:rPr lang="en-US" sz="1600" b="1" dirty="0">
                <a:gradFill>
                  <a:gsLst>
                    <a:gs pos="2917">
                      <a:schemeClr val="tx1"/>
                    </a:gs>
                    <a:gs pos="30000">
                      <a:schemeClr val="tx1"/>
                    </a:gs>
                  </a:gsLst>
                  <a:lin ang="5400000" scaled="0"/>
                </a:gradFill>
                <a:latin typeface="Consolas" panose="020B0609020204030204" pitchFamily="49" charset="0"/>
              </a:rPr>
              <a:t> profile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bool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false;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switch ( profile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CanProfile.DoNotProfile</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false;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CanProfile.Caution</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true;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CanProfile.None</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false;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CanProfile.Yes</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true;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default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false;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return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a:t>
            </a:r>
          </a:p>
        </p:txBody>
      </p:sp>
      <p:sp>
        <p:nvSpPr>
          <p:cNvPr id="5" name="Rectangle 4"/>
          <p:cNvSpPr/>
          <p:nvPr/>
        </p:nvSpPr>
        <p:spPr>
          <a:xfrm>
            <a:off x="208990" y="6423310"/>
            <a:ext cx="2717411" cy="369332"/>
          </a:xfrm>
          <a:prstGeom prst="rect">
            <a:avLst/>
          </a:prstGeom>
        </p:spPr>
        <p:txBody>
          <a:bodyPr wrap="none">
            <a:spAutoFit/>
          </a:bodyPr>
          <a:lstStyle/>
          <a:p>
            <a:r>
              <a:rPr lang="en-US" b="1" dirty="0">
                <a:latin typeface="Consolas" panose="020B0609020204030204" pitchFamily="49" charset="0"/>
              </a:rPr>
              <a:t>Console &gt; </a:t>
            </a:r>
            <a:r>
              <a:rPr lang="en-US" b="1" dirty="0" err="1">
                <a:latin typeface="Consolas" panose="020B0609020204030204" pitchFamily="49" charset="0"/>
              </a:rPr>
              <a:t>DBUtils.cs</a:t>
            </a:r>
            <a:endParaRPr lang="en-US" dirty="0"/>
          </a:p>
        </p:txBody>
      </p:sp>
    </p:spTree>
    <p:extLst>
      <p:ext uri="{BB962C8B-B14F-4D97-AF65-F5344CB8AC3E}">
        <p14:creationId xmlns:p14="http://schemas.microsoft.com/office/powerpoint/2010/main" val="129027826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040867" cy="3754874"/>
          </a:xfrm>
        </p:spPr>
        <p:txBody>
          <a:bodyPr/>
          <a:lstStyle/>
          <a:p>
            <a:r>
              <a:rPr lang="en-US" dirty="0"/>
              <a:t>CC0091 – Make method static</a:t>
            </a:r>
          </a:p>
          <a:p>
            <a:r>
              <a:rPr lang="en-US" dirty="0"/>
              <a:t>S1871 - Either merge this case with the identical one on line </a:t>
            </a:r>
            <a:r>
              <a:rPr lang="en-US" dirty="0" err="1"/>
              <a:t>nn</a:t>
            </a:r>
            <a:r>
              <a:rPr lang="en-US" dirty="0"/>
              <a:t> 	</a:t>
            </a:r>
          </a:p>
          <a:p>
            <a:r>
              <a:rPr lang="en-US" dirty="0"/>
              <a:t>CC0073 – Add braces to each section</a:t>
            </a:r>
          </a:p>
        </p:txBody>
      </p:sp>
      <p:sp>
        <p:nvSpPr>
          <p:cNvPr id="3" name="Title 2"/>
          <p:cNvSpPr>
            <a:spLocks noGrp="1"/>
          </p:cNvSpPr>
          <p:nvPr>
            <p:ph type="title"/>
          </p:nvPr>
        </p:nvSpPr>
        <p:spPr/>
        <p:txBody>
          <a:bodyPr/>
          <a:lstStyle/>
          <a:p>
            <a:r>
              <a:rPr lang="en-US" dirty="0"/>
              <a:t>Happier</a:t>
            </a:r>
          </a:p>
        </p:txBody>
      </p:sp>
      <p:sp>
        <p:nvSpPr>
          <p:cNvPr id="4" name="TextBox 3"/>
          <p:cNvSpPr txBox="1"/>
          <p:nvPr/>
        </p:nvSpPr>
        <p:spPr>
          <a:xfrm>
            <a:off x="7315505" y="0"/>
            <a:ext cx="7132242" cy="6487930"/>
          </a:xfrm>
          <a:prstGeom prst="rect">
            <a:avLst/>
          </a:prstGeom>
          <a:solidFill>
            <a:schemeClr val="bg1"/>
          </a:solidFill>
          <a:ln w="25400">
            <a:solidFill>
              <a:schemeClr val="tx1"/>
            </a:solidFill>
          </a:ln>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public static bool </a:t>
            </a:r>
            <a:r>
              <a:rPr lang="en-US" sz="1600" b="1" dirty="0" err="1">
                <a:gradFill>
                  <a:gsLst>
                    <a:gs pos="2917">
                      <a:schemeClr val="tx1"/>
                    </a:gs>
                    <a:gs pos="30000">
                      <a:schemeClr val="tx1"/>
                    </a:gs>
                  </a:gsLst>
                  <a:lin ang="5400000" scaled="0"/>
                </a:gradFill>
                <a:latin typeface="Consolas" panose="020B0609020204030204" pitchFamily="49" charset="0"/>
              </a:rPr>
              <a:t>CanContactBetter</a:t>
            </a:r>
            <a:r>
              <a:rPr lang="en-US" sz="1600" b="1" dirty="0">
                <a:gradFill>
                  <a:gsLst>
                    <a:gs pos="2917">
                      <a:schemeClr val="tx1"/>
                    </a:gs>
                    <a:gs pos="30000">
                      <a:schemeClr val="tx1"/>
                    </a:gs>
                  </a:gsLst>
                  <a:lin ang="5400000" scaled="0"/>
                </a:gradFill>
                <a:latin typeface="Consolas" panose="020B0609020204030204" pitchFamily="49" charset="0"/>
              </a:rPr>
              <a:t>(</a:t>
            </a:r>
            <a:r>
              <a:rPr lang="en-US" sz="1600" b="1" dirty="0" err="1">
                <a:gradFill>
                  <a:gsLst>
                    <a:gs pos="2917">
                      <a:schemeClr val="tx1"/>
                    </a:gs>
                    <a:gs pos="30000">
                      <a:schemeClr val="tx1"/>
                    </a:gs>
                  </a:gsLst>
                  <a:lin ang="5400000" scaled="0"/>
                </a:gradFill>
                <a:latin typeface="Consolas" panose="020B0609020204030204" pitchFamily="49" charset="0"/>
              </a:rPr>
              <a:t>CanProfile</a:t>
            </a:r>
            <a:r>
              <a:rPr lang="en-US" sz="1600" b="1" dirty="0">
                <a:gradFill>
                  <a:gsLst>
                    <a:gs pos="2917">
                      <a:schemeClr val="tx1"/>
                    </a:gs>
                    <a:gs pos="30000">
                      <a:schemeClr val="tx1"/>
                    </a:gs>
                  </a:gsLst>
                  <a:lin ang="5400000" scaled="0"/>
                </a:gradFill>
                <a:latin typeface="Consolas" panose="020B0609020204030204" pitchFamily="49" charset="0"/>
              </a:rPr>
              <a:t> profile)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bool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switch (profile)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CanProfile.Yes</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CanProfile.Caution</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true;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CanProfile.DoNotProfile</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CanProfile.None</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default: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false;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return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a:t>
            </a:r>
          </a:p>
        </p:txBody>
      </p:sp>
      <p:sp>
        <p:nvSpPr>
          <p:cNvPr id="5" name="Rectangle 4"/>
          <p:cNvSpPr/>
          <p:nvPr/>
        </p:nvSpPr>
        <p:spPr>
          <a:xfrm>
            <a:off x="208990" y="6423310"/>
            <a:ext cx="2717411" cy="369332"/>
          </a:xfrm>
          <a:prstGeom prst="rect">
            <a:avLst/>
          </a:prstGeom>
        </p:spPr>
        <p:txBody>
          <a:bodyPr wrap="none">
            <a:spAutoFit/>
          </a:bodyPr>
          <a:lstStyle/>
          <a:p>
            <a:r>
              <a:rPr lang="en-US" b="1" dirty="0">
                <a:latin typeface="Consolas" panose="020B0609020204030204" pitchFamily="49" charset="0"/>
              </a:rPr>
              <a:t>Console &gt; </a:t>
            </a:r>
            <a:r>
              <a:rPr lang="en-US" b="1" dirty="0" err="1">
                <a:latin typeface="Consolas" panose="020B0609020204030204" pitchFamily="49" charset="0"/>
              </a:rPr>
              <a:t>DBUtils.cs</a:t>
            </a:r>
            <a:endParaRPr lang="en-US" dirty="0"/>
          </a:p>
        </p:txBody>
      </p:sp>
    </p:spTree>
    <p:extLst>
      <p:ext uri="{BB962C8B-B14F-4D97-AF65-F5344CB8AC3E}">
        <p14:creationId xmlns:p14="http://schemas.microsoft.com/office/powerpoint/2010/main" val="19676379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1189093" y="1209295"/>
            <a:ext cx="6309290" cy="2142125"/>
          </a:xfrm>
          <a:prstGeom prst="rect">
            <a:avLst/>
          </a:prstGeom>
          <a:solidFill>
            <a:schemeClr val="bg1">
              <a:lumMod val="95000"/>
            </a:schemeClr>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public </a:t>
            </a:r>
            <a:r>
              <a:rPr lang="en-US" sz="2000" b="1" dirty="0" err="1">
                <a:latin typeface="Consolas" panose="020B0609020204030204" pitchFamily="49" charset="0"/>
              </a:rPr>
              <a:t>enum</a:t>
            </a:r>
            <a:r>
              <a:rPr lang="en-US" sz="2000" b="1" dirty="0">
                <a:latin typeface="Consolas" panose="020B0609020204030204" pitchFamily="49" charset="0"/>
              </a:rPr>
              <a:t> </a:t>
            </a:r>
            <a:r>
              <a:rPr lang="en-US" sz="2000" b="1" dirty="0" err="1">
                <a:latin typeface="Consolas" panose="020B0609020204030204" pitchFamily="49" charset="0"/>
              </a:rPr>
              <a:t>CanProfile</a:t>
            </a:r>
            <a:endParaRPr lang="en-US" sz="2000" b="1" dirty="0">
              <a:latin typeface="Consolas" panose="020B0609020204030204" pitchFamily="49" charset="0"/>
            </a:endParaRPr>
          </a:p>
          <a:p>
            <a:r>
              <a:rPr lang="en-US" sz="2000" b="1" dirty="0">
                <a:latin typeface="Consolas" panose="020B0609020204030204" pitchFamily="49" charset="0"/>
              </a:rPr>
              <a:t>{</a:t>
            </a:r>
          </a:p>
          <a:p>
            <a:r>
              <a:rPr lang="en-US" sz="2000" b="1" dirty="0">
                <a:latin typeface="Consolas" panose="020B0609020204030204" pitchFamily="49" charset="0"/>
              </a:rPr>
              <a:t>    Yes=11,</a:t>
            </a:r>
          </a:p>
          <a:p>
            <a:r>
              <a:rPr lang="en-US" sz="2000" b="1" dirty="0">
                <a:latin typeface="Consolas" panose="020B0609020204030204" pitchFamily="49" charset="0"/>
              </a:rPr>
              <a:t>    Caution=27,</a:t>
            </a:r>
          </a:p>
          <a:p>
            <a:r>
              <a:rPr lang="en-US" sz="2000" b="1" dirty="0">
                <a:latin typeface="Consolas" panose="020B0609020204030204" pitchFamily="49" charset="0"/>
              </a:rPr>
              <a:t>    </a:t>
            </a:r>
            <a:r>
              <a:rPr lang="en-US" sz="2000" b="1" dirty="0" err="1">
                <a:latin typeface="Consolas" panose="020B0609020204030204" pitchFamily="49" charset="0"/>
              </a:rPr>
              <a:t>DoNotProfile</a:t>
            </a:r>
            <a:r>
              <a:rPr lang="en-US" sz="2000" b="1" dirty="0">
                <a:latin typeface="Consolas" panose="020B0609020204030204" pitchFamily="49" charset="0"/>
              </a:rPr>
              <a:t>=301</a:t>
            </a:r>
          </a:p>
          <a:p>
            <a:r>
              <a:rPr lang="en-US" sz="2000" b="1" dirty="0">
                <a:latin typeface="Consolas" panose="020B0609020204030204" pitchFamily="49" charset="0"/>
              </a:rPr>
              <a:t>}</a:t>
            </a:r>
          </a:p>
        </p:txBody>
      </p:sp>
      <p:sp>
        <p:nvSpPr>
          <p:cNvPr id="5" name="Rectangle 4"/>
          <p:cNvSpPr/>
          <p:nvPr/>
        </p:nvSpPr>
        <p:spPr>
          <a:xfrm>
            <a:off x="8832879" y="6521518"/>
            <a:ext cx="3477234" cy="369332"/>
          </a:xfrm>
          <a:prstGeom prst="rect">
            <a:avLst/>
          </a:prstGeom>
        </p:spPr>
        <p:txBody>
          <a:bodyPr wrap="none">
            <a:spAutoFit/>
          </a:bodyPr>
          <a:lstStyle/>
          <a:p>
            <a:r>
              <a:rPr lang="en-US" b="1" dirty="0">
                <a:latin typeface="Consolas" panose="020B0609020204030204" pitchFamily="49" charset="0"/>
              </a:rPr>
              <a:t>Console &gt; </a:t>
            </a:r>
            <a:r>
              <a:rPr lang="en-US" b="1" dirty="0" err="1">
                <a:latin typeface="Consolas" panose="020B0609020204030204" pitchFamily="49" charset="0"/>
              </a:rPr>
              <a:t>AnimalFactory.cs</a:t>
            </a:r>
            <a:endParaRPr lang="en-US" dirty="0"/>
          </a:p>
        </p:txBody>
      </p:sp>
    </p:spTree>
    <p:extLst>
      <p:ext uri="{BB962C8B-B14F-4D97-AF65-F5344CB8AC3E}">
        <p14:creationId xmlns:p14="http://schemas.microsoft.com/office/powerpoint/2010/main" val="403854000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CA1008 – </a:t>
            </a:r>
            <a:r>
              <a:rPr lang="en-US" dirty="0" err="1"/>
              <a:t>Enums</a:t>
            </a:r>
            <a:r>
              <a:rPr lang="en-US" dirty="0"/>
              <a:t> should have a zero value</a:t>
            </a:r>
          </a:p>
        </p:txBody>
      </p:sp>
      <p:sp>
        <p:nvSpPr>
          <p:cNvPr id="3" name="Text Placeholder 2"/>
          <p:cNvSpPr>
            <a:spLocks noGrp="1"/>
          </p:cNvSpPr>
          <p:nvPr>
            <p:ph type="body" sz="quarter" idx="10"/>
          </p:nvPr>
        </p:nvSpPr>
        <p:spPr>
          <a:xfrm>
            <a:off x="297700" y="4137335"/>
            <a:ext cx="11887200" cy="1415772"/>
          </a:xfrm>
        </p:spPr>
        <p:txBody>
          <a:bodyPr/>
          <a:lstStyle/>
          <a:p>
            <a:r>
              <a:rPr lang="en-US" dirty="0" err="1"/>
              <a:t>Enums</a:t>
            </a:r>
            <a:r>
              <a:rPr lang="en-US" dirty="0"/>
              <a:t> default to zero</a:t>
            </a:r>
          </a:p>
          <a:p>
            <a:r>
              <a:rPr lang="en-US" dirty="0"/>
              <a:t>Have default zero of “None” at the very least</a:t>
            </a:r>
          </a:p>
        </p:txBody>
      </p:sp>
      <p:sp>
        <p:nvSpPr>
          <p:cNvPr id="4" name="TextBox 3"/>
          <p:cNvSpPr txBox="1"/>
          <p:nvPr/>
        </p:nvSpPr>
        <p:spPr>
          <a:xfrm>
            <a:off x="1189093" y="1209295"/>
            <a:ext cx="6309290" cy="2449901"/>
          </a:xfrm>
          <a:prstGeom prst="rect">
            <a:avLst/>
          </a:prstGeom>
          <a:solidFill>
            <a:schemeClr val="bg1">
              <a:lumMod val="95000"/>
            </a:schemeClr>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public </a:t>
            </a:r>
            <a:r>
              <a:rPr lang="en-US" sz="2000" b="1" dirty="0" err="1">
                <a:latin typeface="Consolas" panose="020B0609020204030204" pitchFamily="49" charset="0"/>
              </a:rPr>
              <a:t>enum</a:t>
            </a:r>
            <a:r>
              <a:rPr lang="en-US" sz="2000" b="1" dirty="0">
                <a:latin typeface="Consolas" panose="020B0609020204030204" pitchFamily="49" charset="0"/>
              </a:rPr>
              <a:t> </a:t>
            </a:r>
            <a:r>
              <a:rPr lang="en-US" sz="2000" b="1" dirty="0" err="1">
                <a:latin typeface="Consolas" panose="020B0609020204030204" pitchFamily="49" charset="0"/>
              </a:rPr>
              <a:t>CanProfile</a:t>
            </a:r>
            <a:endParaRPr lang="en-US" sz="2000" b="1" dirty="0">
              <a:latin typeface="Consolas" panose="020B0609020204030204" pitchFamily="49" charset="0"/>
            </a:endParaRPr>
          </a:p>
          <a:p>
            <a:r>
              <a:rPr lang="en-US" sz="2000" b="1" dirty="0">
                <a:latin typeface="Consolas" panose="020B0609020204030204" pitchFamily="49" charset="0"/>
              </a:rPr>
              <a:t>{</a:t>
            </a:r>
          </a:p>
          <a:p>
            <a:r>
              <a:rPr lang="en-US" sz="2000" b="1" dirty="0">
                <a:highlight>
                  <a:srgbClr val="FFFF00"/>
                </a:highlight>
                <a:latin typeface="Consolas" panose="020B0609020204030204" pitchFamily="49" charset="0"/>
              </a:rPr>
              <a:t>    None=0,</a:t>
            </a:r>
          </a:p>
          <a:p>
            <a:r>
              <a:rPr lang="en-US" sz="2000" b="1" dirty="0">
                <a:latin typeface="Consolas" panose="020B0609020204030204" pitchFamily="49" charset="0"/>
              </a:rPr>
              <a:t>    Yes=11,</a:t>
            </a:r>
          </a:p>
          <a:p>
            <a:r>
              <a:rPr lang="en-US" sz="2000" b="1" dirty="0">
                <a:latin typeface="Consolas" panose="020B0609020204030204" pitchFamily="49" charset="0"/>
              </a:rPr>
              <a:t>    Caution=27,</a:t>
            </a:r>
          </a:p>
          <a:p>
            <a:r>
              <a:rPr lang="en-US" sz="2000" b="1" dirty="0">
                <a:latin typeface="Consolas" panose="020B0609020204030204" pitchFamily="49" charset="0"/>
              </a:rPr>
              <a:t>    </a:t>
            </a:r>
            <a:r>
              <a:rPr lang="en-US" sz="2000" b="1" dirty="0" err="1">
                <a:latin typeface="Consolas" panose="020B0609020204030204" pitchFamily="49" charset="0"/>
              </a:rPr>
              <a:t>DoNotProfile</a:t>
            </a:r>
            <a:r>
              <a:rPr lang="en-US" sz="2000" b="1" dirty="0">
                <a:latin typeface="Consolas" panose="020B0609020204030204" pitchFamily="49" charset="0"/>
              </a:rPr>
              <a:t>=301</a:t>
            </a:r>
          </a:p>
          <a:p>
            <a:r>
              <a:rPr lang="en-US" sz="2000" b="1" dirty="0">
                <a:latin typeface="Consolas" panose="020B0609020204030204" pitchFamily="49" charset="0"/>
              </a:rPr>
              <a:t>}</a:t>
            </a:r>
          </a:p>
        </p:txBody>
      </p:sp>
      <p:sp>
        <p:nvSpPr>
          <p:cNvPr id="6" name="Rectangle 5"/>
          <p:cNvSpPr/>
          <p:nvPr/>
        </p:nvSpPr>
        <p:spPr>
          <a:xfrm>
            <a:off x="8504212" y="6331871"/>
            <a:ext cx="3477234" cy="369332"/>
          </a:xfrm>
          <a:prstGeom prst="rect">
            <a:avLst/>
          </a:prstGeom>
        </p:spPr>
        <p:txBody>
          <a:bodyPr wrap="none">
            <a:spAutoFit/>
          </a:bodyPr>
          <a:lstStyle/>
          <a:p>
            <a:r>
              <a:rPr lang="en-US" b="1" dirty="0">
                <a:latin typeface="Consolas" panose="020B0609020204030204" pitchFamily="49" charset="0"/>
              </a:rPr>
              <a:t>Console &gt; </a:t>
            </a:r>
            <a:r>
              <a:rPr lang="en-US" b="1" dirty="0" err="1">
                <a:latin typeface="Consolas" panose="020B0609020204030204" pitchFamily="49" charset="0"/>
              </a:rPr>
              <a:t>AnimalFactory.cs</a:t>
            </a:r>
            <a:endParaRPr lang="en-US" dirty="0"/>
          </a:p>
        </p:txBody>
      </p:sp>
    </p:spTree>
    <p:extLst>
      <p:ext uri="{BB962C8B-B14F-4D97-AF65-F5344CB8AC3E}">
        <p14:creationId xmlns:p14="http://schemas.microsoft.com/office/powerpoint/2010/main" val="43352124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823722" y="1209295"/>
            <a:ext cx="11612753" cy="5496889"/>
          </a:xfrm>
          <a:prstGeom prst="rect">
            <a:avLst/>
          </a:prstGeom>
          <a:solidFill>
            <a:schemeClr val="bg1">
              <a:lumMod val="95000"/>
            </a:schemeClr>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public </a:t>
            </a:r>
            <a:r>
              <a:rPr lang="en-US" sz="2000" b="1" dirty="0" err="1">
                <a:latin typeface="Consolas" panose="020B0609020204030204" pitchFamily="49" charset="0"/>
              </a:rPr>
              <a:t>enum</a:t>
            </a:r>
            <a:r>
              <a:rPr lang="en-US" sz="2000" b="1" dirty="0">
                <a:latin typeface="Consolas" panose="020B0609020204030204" pitchFamily="49" charset="0"/>
              </a:rPr>
              <a:t> </a:t>
            </a:r>
            <a:r>
              <a:rPr lang="en-US" sz="2000" b="1" dirty="0" err="1">
                <a:latin typeface="Consolas" panose="020B0609020204030204" pitchFamily="49" charset="0"/>
              </a:rPr>
              <a:t>CanProfile</a:t>
            </a:r>
            <a:endParaRPr lang="en-US" sz="2000" b="1" dirty="0">
              <a:latin typeface="Consolas" panose="020B0609020204030204" pitchFamily="49" charset="0"/>
            </a:endParaRPr>
          </a:p>
          <a:p>
            <a:r>
              <a:rPr lang="en-US" sz="2000" b="1" dirty="0">
                <a:latin typeface="Consolas" panose="020B0609020204030204" pitchFamily="49" charset="0"/>
              </a:rPr>
              <a:t>{</a:t>
            </a:r>
          </a:p>
          <a:p>
            <a:r>
              <a:rPr lang="en-US" sz="2000" b="1" dirty="0">
                <a:latin typeface="Consolas" panose="020B0609020204030204" pitchFamily="49" charset="0"/>
              </a:rPr>
              <a:t>    None=0,</a:t>
            </a:r>
          </a:p>
          <a:p>
            <a:r>
              <a:rPr lang="en-US" sz="2000" b="1" dirty="0">
                <a:latin typeface="Consolas" panose="020B0609020204030204" pitchFamily="49" charset="0"/>
              </a:rPr>
              <a:t>    Yes=1,</a:t>
            </a:r>
          </a:p>
          <a:p>
            <a:r>
              <a:rPr lang="en-US" sz="2000" b="1" dirty="0">
                <a:latin typeface="Consolas" panose="020B0609020204030204" pitchFamily="49" charset="0"/>
              </a:rPr>
              <a:t>    Caution=2,</a:t>
            </a:r>
          </a:p>
          <a:p>
            <a:r>
              <a:rPr lang="en-US" sz="2000" b="1" dirty="0">
                <a:latin typeface="Consolas" panose="020B0609020204030204" pitchFamily="49" charset="0"/>
              </a:rPr>
              <a:t>    </a:t>
            </a:r>
            <a:r>
              <a:rPr lang="en-US" sz="2000" b="1" dirty="0" err="1">
                <a:latin typeface="Consolas" panose="020B0609020204030204" pitchFamily="49" charset="0"/>
              </a:rPr>
              <a:t>DoNotProfile</a:t>
            </a:r>
            <a:r>
              <a:rPr lang="en-US" sz="2000" b="1" dirty="0">
                <a:latin typeface="Consolas" panose="020B0609020204030204" pitchFamily="49" charset="0"/>
              </a:rPr>
              <a:t>=3</a:t>
            </a:r>
          </a:p>
          <a:p>
            <a:r>
              <a:rPr lang="en-US" sz="2000" b="1" dirty="0">
                <a:latin typeface="Consolas" panose="020B0609020204030204" pitchFamily="49" charset="0"/>
              </a:rPr>
              <a:t>}</a:t>
            </a:r>
          </a:p>
          <a:p>
            <a:r>
              <a:rPr lang="en-US" sz="2000" b="1" dirty="0">
                <a:latin typeface="Consolas" panose="020B0609020204030204" pitchFamily="49" charset="0"/>
              </a:rPr>
              <a:t>/.../</a:t>
            </a:r>
          </a:p>
          <a:p>
            <a:r>
              <a:rPr lang="en-US" sz="2000" b="1" dirty="0">
                <a:latin typeface="Consolas" panose="020B0609020204030204" pitchFamily="49" charset="0"/>
              </a:rPr>
              <a:t>public bool </a:t>
            </a:r>
            <a:r>
              <a:rPr lang="en-US" sz="2000" b="1" dirty="0" err="1">
                <a:latin typeface="Consolas" panose="020B0609020204030204" pitchFamily="49" charset="0"/>
              </a:rPr>
              <a:t>CheckProfile</a:t>
            </a:r>
            <a:r>
              <a:rPr lang="en-US" sz="2000" b="1" dirty="0">
                <a:latin typeface="Consolas" panose="020B0609020204030204" pitchFamily="49" charset="0"/>
              </a:rPr>
              <a:t>(</a:t>
            </a:r>
            <a:r>
              <a:rPr lang="en-US" sz="2000" b="1" dirty="0" err="1">
                <a:latin typeface="Consolas" panose="020B0609020204030204" pitchFamily="49" charset="0"/>
              </a:rPr>
              <a:t>ItemWithProfile</a:t>
            </a:r>
            <a:r>
              <a:rPr lang="en-US" sz="2000" b="1" dirty="0">
                <a:latin typeface="Consolas" panose="020B0609020204030204" pitchFamily="49" charset="0"/>
              </a:rPr>
              <a:t> </a:t>
            </a:r>
            <a:r>
              <a:rPr lang="en-US" sz="2000" b="1" dirty="0" err="1">
                <a:latin typeface="Consolas" panose="020B0609020204030204" pitchFamily="49" charset="0"/>
              </a:rPr>
              <a:t>obj</a:t>
            </a:r>
            <a:r>
              <a:rPr lang="en-US" sz="2000" b="1" dirty="0">
                <a:latin typeface="Consolas" panose="020B0609020204030204" pitchFamily="49" charset="0"/>
              </a:rPr>
              <a:t> )</a:t>
            </a:r>
          </a:p>
          <a:p>
            <a:r>
              <a:rPr lang="en-US" sz="2000" b="1" dirty="0">
                <a:latin typeface="Consolas" panose="020B0609020204030204" pitchFamily="49" charset="0"/>
              </a:rPr>
              <a:t>{</a:t>
            </a:r>
          </a:p>
          <a:p>
            <a:r>
              <a:rPr lang="en-US" sz="2000" b="1" dirty="0">
                <a:latin typeface="Consolas" panose="020B0609020204030204" pitchFamily="49" charset="0"/>
              </a:rPr>
              <a:t>    bool </a:t>
            </a:r>
            <a:r>
              <a:rPr lang="en-US" sz="2000" b="1" dirty="0" err="1">
                <a:latin typeface="Consolas" panose="020B0609020204030204" pitchFamily="49" charset="0"/>
              </a:rPr>
              <a:t>retval</a:t>
            </a:r>
            <a:r>
              <a:rPr lang="en-US" sz="2000" b="1" dirty="0">
                <a:latin typeface="Consolas" panose="020B0609020204030204" pitchFamily="49" charset="0"/>
              </a:rPr>
              <a:t> = false; </a:t>
            </a:r>
          </a:p>
          <a:p>
            <a:r>
              <a:rPr lang="en-US" sz="2000" b="1" dirty="0">
                <a:latin typeface="Consolas" panose="020B0609020204030204" pitchFamily="49" charset="0"/>
              </a:rPr>
              <a:t>    </a:t>
            </a:r>
            <a:r>
              <a:rPr lang="en-US" sz="2000" b="1" dirty="0" err="1">
                <a:latin typeface="Consolas" panose="020B0609020204030204" pitchFamily="49" charset="0"/>
              </a:rPr>
              <a:t>CanProfile</a:t>
            </a:r>
            <a:r>
              <a:rPr lang="en-US" sz="2000" b="1" dirty="0">
                <a:latin typeface="Consolas" panose="020B0609020204030204" pitchFamily="49" charset="0"/>
              </a:rPr>
              <a:t> </a:t>
            </a:r>
            <a:r>
              <a:rPr lang="en-US" sz="2000" b="1" dirty="0" err="1">
                <a:latin typeface="Consolas" panose="020B0609020204030204" pitchFamily="49" charset="0"/>
              </a:rPr>
              <a:t>tempProfileID</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Enum.TryParse</a:t>
            </a:r>
            <a:r>
              <a:rPr lang="en-US" sz="2000" b="1" dirty="0">
                <a:latin typeface="Consolas" panose="020B0609020204030204" pitchFamily="49" charset="0"/>
              </a:rPr>
              <a:t>&lt;</a:t>
            </a:r>
            <a:r>
              <a:rPr lang="en-US" sz="2000" b="1" dirty="0" err="1">
                <a:latin typeface="Consolas" panose="020B0609020204030204" pitchFamily="49" charset="0"/>
              </a:rPr>
              <a:t>CanProfile</a:t>
            </a:r>
            <a:r>
              <a:rPr lang="en-US" sz="2000" b="1" dirty="0">
                <a:latin typeface="Consolas" panose="020B0609020204030204" pitchFamily="49" charset="0"/>
              </a:rPr>
              <a:t>&gt;(</a:t>
            </a:r>
            <a:r>
              <a:rPr lang="en-US" sz="2000" b="1" dirty="0" err="1">
                <a:latin typeface="Consolas" panose="020B0609020204030204" pitchFamily="49" charset="0"/>
              </a:rPr>
              <a:t>obj.Profilable.ToString</a:t>
            </a:r>
            <a:r>
              <a:rPr lang="en-US" sz="2000" b="1" dirty="0">
                <a:latin typeface="Consolas" panose="020B0609020204030204" pitchFamily="49" charset="0"/>
              </a:rPr>
              <a:t>(), out </a:t>
            </a:r>
            <a:r>
              <a:rPr lang="en-US" sz="2000" b="1" dirty="0" err="1">
                <a:latin typeface="Consolas" panose="020B0609020204030204" pitchFamily="49" charset="0"/>
              </a:rPr>
              <a:t>tempProfileID</a:t>
            </a:r>
            <a:r>
              <a:rPr lang="en-US" sz="2000" b="1" dirty="0">
                <a:latin typeface="Consolas" panose="020B0609020204030204" pitchFamily="49" charset="0"/>
              </a:rPr>
              <a:t>);</a:t>
            </a:r>
          </a:p>
          <a:p>
            <a:r>
              <a:rPr lang="en-US" sz="2000" b="1" dirty="0">
                <a:latin typeface="Consolas" panose="020B0609020204030204" pitchFamily="49" charset="0"/>
              </a:rPr>
              <a:t>    if (</a:t>
            </a:r>
            <a:r>
              <a:rPr lang="en-US" sz="2000" b="1" dirty="0" err="1">
                <a:latin typeface="Consolas" panose="020B0609020204030204" pitchFamily="49" charset="0"/>
              </a:rPr>
              <a:t>tempProfileID</a:t>
            </a:r>
            <a:r>
              <a:rPr lang="en-US" sz="2000" b="1" dirty="0">
                <a:latin typeface="Consolas" panose="020B0609020204030204" pitchFamily="49" charset="0"/>
              </a:rPr>
              <a:t> != null)</a:t>
            </a:r>
          </a:p>
          <a:p>
            <a:r>
              <a:rPr lang="en-US" sz="2000" b="1" dirty="0">
                <a:latin typeface="Consolas" panose="020B0609020204030204" pitchFamily="49" charset="0"/>
              </a:rPr>
              <a:t>    { … }</a:t>
            </a:r>
          </a:p>
          <a:p>
            <a:r>
              <a:rPr lang="en-US" sz="2000" b="1" dirty="0">
                <a:latin typeface="Consolas" panose="020B0609020204030204" pitchFamily="49" charset="0"/>
              </a:rPr>
              <a:t>    return </a:t>
            </a:r>
            <a:r>
              <a:rPr lang="en-US" sz="2000" b="1" dirty="0" err="1">
                <a:latin typeface="Consolas" panose="020B0609020204030204" pitchFamily="49" charset="0"/>
              </a:rPr>
              <a:t>retval</a:t>
            </a:r>
            <a:r>
              <a:rPr lang="en-US" sz="2000" b="1" dirty="0">
                <a:latin typeface="Consolas" panose="020B0609020204030204" pitchFamily="49" charset="0"/>
              </a:rPr>
              <a:t>;</a:t>
            </a:r>
          </a:p>
          <a:p>
            <a:r>
              <a:rPr lang="en-US" sz="2000" b="1" dirty="0">
                <a:latin typeface="Consolas" panose="020B0609020204030204" pitchFamily="49" charset="0"/>
              </a:rPr>
              <a:t>}</a:t>
            </a:r>
          </a:p>
        </p:txBody>
      </p:sp>
      <p:sp>
        <p:nvSpPr>
          <p:cNvPr id="5" name="Rectangle 4"/>
          <p:cNvSpPr/>
          <p:nvPr/>
        </p:nvSpPr>
        <p:spPr>
          <a:xfrm>
            <a:off x="8832879" y="6521518"/>
            <a:ext cx="3603872" cy="369332"/>
          </a:xfrm>
          <a:prstGeom prst="rect">
            <a:avLst/>
          </a:prstGeom>
        </p:spPr>
        <p:txBody>
          <a:bodyPr wrap="none">
            <a:spAutoFit/>
          </a:bodyPr>
          <a:lstStyle/>
          <a:p>
            <a:r>
              <a:rPr lang="en-US" b="1" dirty="0">
                <a:latin typeface="Consolas" panose="020B0609020204030204" pitchFamily="49" charset="0"/>
              </a:rPr>
              <a:t>Console &gt; </a:t>
            </a:r>
            <a:r>
              <a:rPr lang="en-US" b="1" dirty="0" err="1">
                <a:latin typeface="Consolas" panose="020B0609020204030204" pitchFamily="49" charset="0"/>
              </a:rPr>
              <a:t>ProfileHelpers.cs</a:t>
            </a:r>
            <a:endParaRPr lang="en-US" dirty="0"/>
          </a:p>
        </p:txBody>
      </p:sp>
    </p:spTree>
    <p:extLst>
      <p:ext uri="{BB962C8B-B14F-4D97-AF65-F5344CB8AC3E}">
        <p14:creationId xmlns:p14="http://schemas.microsoft.com/office/powerpoint/2010/main" val="191824640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HINT: Code is never executed [CS0472] </a:t>
            </a:r>
          </a:p>
        </p:txBody>
      </p:sp>
      <p:sp>
        <p:nvSpPr>
          <p:cNvPr id="4" name="TextBox 3"/>
          <p:cNvSpPr txBox="1"/>
          <p:nvPr/>
        </p:nvSpPr>
        <p:spPr>
          <a:xfrm>
            <a:off x="1189092" y="1209295"/>
            <a:ext cx="11612753" cy="3065455"/>
          </a:xfrm>
          <a:prstGeom prst="rect">
            <a:avLst/>
          </a:prstGeom>
          <a:solidFill>
            <a:schemeClr val="bg1">
              <a:lumMod val="95000"/>
            </a:schemeClr>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public bool </a:t>
            </a:r>
            <a:r>
              <a:rPr lang="en-US" sz="2000" b="1" dirty="0" err="1">
                <a:latin typeface="Consolas" panose="020B0609020204030204" pitchFamily="49" charset="0"/>
              </a:rPr>
              <a:t>CheckProfile</a:t>
            </a:r>
            <a:r>
              <a:rPr lang="en-US" sz="2000" b="1" dirty="0">
                <a:latin typeface="Consolas" panose="020B0609020204030204" pitchFamily="49" charset="0"/>
              </a:rPr>
              <a:t>(</a:t>
            </a:r>
            <a:r>
              <a:rPr lang="en-US" sz="2000" b="1" dirty="0" err="1">
                <a:latin typeface="Consolas" panose="020B0609020204030204" pitchFamily="49" charset="0"/>
              </a:rPr>
              <a:t>ItemWithProfile</a:t>
            </a:r>
            <a:r>
              <a:rPr lang="en-US" sz="2000" b="1" dirty="0">
                <a:latin typeface="Consolas" panose="020B0609020204030204" pitchFamily="49" charset="0"/>
              </a:rPr>
              <a:t> </a:t>
            </a:r>
            <a:r>
              <a:rPr lang="en-US" sz="2000" b="1" dirty="0" err="1">
                <a:latin typeface="Consolas" panose="020B0609020204030204" pitchFamily="49" charset="0"/>
              </a:rPr>
              <a:t>obj</a:t>
            </a:r>
            <a:r>
              <a:rPr lang="en-US" sz="2000" b="1" dirty="0">
                <a:latin typeface="Consolas" panose="020B0609020204030204" pitchFamily="49" charset="0"/>
              </a:rPr>
              <a:t> )</a:t>
            </a:r>
          </a:p>
          <a:p>
            <a:r>
              <a:rPr lang="en-US" sz="2000" b="1" dirty="0">
                <a:latin typeface="Consolas" panose="020B0609020204030204" pitchFamily="49" charset="0"/>
              </a:rPr>
              <a:t>{</a:t>
            </a:r>
          </a:p>
          <a:p>
            <a:r>
              <a:rPr lang="en-US" sz="2000" b="1" dirty="0">
                <a:latin typeface="Consolas" panose="020B0609020204030204" pitchFamily="49" charset="0"/>
              </a:rPr>
              <a:t>    bool </a:t>
            </a:r>
            <a:r>
              <a:rPr lang="en-US" sz="2000" b="1" dirty="0" err="1">
                <a:latin typeface="Consolas" panose="020B0609020204030204" pitchFamily="49" charset="0"/>
              </a:rPr>
              <a:t>retval</a:t>
            </a:r>
            <a:r>
              <a:rPr lang="en-US" sz="2000" b="1" dirty="0">
                <a:latin typeface="Consolas" panose="020B0609020204030204" pitchFamily="49" charset="0"/>
              </a:rPr>
              <a:t> = false; </a:t>
            </a:r>
          </a:p>
          <a:p>
            <a:r>
              <a:rPr lang="en-US" sz="2000" b="1" dirty="0">
                <a:latin typeface="Consolas" panose="020B0609020204030204" pitchFamily="49" charset="0"/>
              </a:rPr>
              <a:t>    </a:t>
            </a:r>
            <a:r>
              <a:rPr lang="en-US" sz="2000" b="1" dirty="0" err="1">
                <a:latin typeface="Consolas" panose="020B0609020204030204" pitchFamily="49" charset="0"/>
              </a:rPr>
              <a:t>CanProfile</a:t>
            </a:r>
            <a:r>
              <a:rPr lang="en-US" sz="2000" b="1" dirty="0">
                <a:latin typeface="Consolas" panose="020B0609020204030204" pitchFamily="49" charset="0"/>
              </a:rPr>
              <a:t> </a:t>
            </a:r>
            <a:r>
              <a:rPr lang="en-US" sz="2000" b="1" dirty="0" err="1">
                <a:latin typeface="Consolas" panose="020B0609020204030204" pitchFamily="49" charset="0"/>
              </a:rPr>
              <a:t>tempProfileID</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Enum.TryParse</a:t>
            </a:r>
            <a:r>
              <a:rPr lang="en-US" sz="2000" b="1" dirty="0">
                <a:latin typeface="Consolas" panose="020B0609020204030204" pitchFamily="49" charset="0"/>
              </a:rPr>
              <a:t>&lt;</a:t>
            </a:r>
            <a:r>
              <a:rPr lang="en-US" sz="2000" b="1" dirty="0" err="1">
                <a:latin typeface="Consolas" panose="020B0609020204030204" pitchFamily="49" charset="0"/>
              </a:rPr>
              <a:t>CanProfile</a:t>
            </a:r>
            <a:r>
              <a:rPr lang="en-US" sz="2000" b="1" dirty="0">
                <a:latin typeface="Consolas" panose="020B0609020204030204" pitchFamily="49" charset="0"/>
              </a:rPr>
              <a:t>&gt;(</a:t>
            </a:r>
            <a:r>
              <a:rPr lang="en-US" sz="2000" b="1" dirty="0" err="1">
                <a:latin typeface="Consolas" panose="020B0609020204030204" pitchFamily="49" charset="0"/>
              </a:rPr>
              <a:t>obj.Profilable.ToString</a:t>
            </a:r>
            <a:r>
              <a:rPr lang="en-US" sz="2000" b="1" dirty="0">
                <a:latin typeface="Consolas" panose="020B0609020204030204" pitchFamily="49" charset="0"/>
              </a:rPr>
              <a:t>(), out </a:t>
            </a:r>
            <a:r>
              <a:rPr lang="en-US" sz="2000" b="1" dirty="0" err="1">
                <a:latin typeface="Consolas" panose="020B0609020204030204" pitchFamily="49" charset="0"/>
              </a:rPr>
              <a:t>tempProfileID</a:t>
            </a:r>
            <a:r>
              <a:rPr lang="en-US" sz="2000" b="1" dirty="0">
                <a:latin typeface="Consolas" panose="020B0609020204030204" pitchFamily="49" charset="0"/>
              </a:rPr>
              <a:t>);</a:t>
            </a:r>
          </a:p>
          <a:p>
            <a:r>
              <a:rPr lang="en-US" sz="2000" b="1" dirty="0">
                <a:latin typeface="Consolas" panose="020B0609020204030204" pitchFamily="49" charset="0"/>
              </a:rPr>
              <a:t>    if (</a:t>
            </a:r>
            <a:r>
              <a:rPr lang="en-US" sz="2000" b="1" dirty="0" err="1">
                <a:latin typeface="Consolas" panose="020B0609020204030204" pitchFamily="49" charset="0"/>
              </a:rPr>
              <a:t>tempProfileID</a:t>
            </a:r>
            <a:r>
              <a:rPr lang="en-US" sz="2000" b="1" dirty="0">
                <a:latin typeface="Consolas" panose="020B0609020204030204" pitchFamily="49" charset="0"/>
              </a:rPr>
              <a:t> != null)</a:t>
            </a:r>
          </a:p>
          <a:p>
            <a:r>
              <a:rPr lang="en-US" sz="2000" b="1" dirty="0">
                <a:highlight>
                  <a:srgbClr val="FFFF00"/>
                </a:highlight>
                <a:latin typeface="Consolas" panose="020B0609020204030204" pitchFamily="49" charset="0"/>
              </a:rPr>
              <a:t>    { … }</a:t>
            </a:r>
          </a:p>
          <a:p>
            <a:r>
              <a:rPr lang="en-US" sz="2000" b="1" dirty="0">
                <a:latin typeface="Consolas" panose="020B0609020204030204" pitchFamily="49" charset="0"/>
              </a:rPr>
              <a:t>    return </a:t>
            </a:r>
            <a:r>
              <a:rPr lang="en-US" sz="2000" b="1" dirty="0" err="1">
                <a:latin typeface="Consolas" panose="020B0609020204030204" pitchFamily="49" charset="0"/>
              </a:rPr>
              <a:t>retval</a:t>
            </a:r>
            <a:r>
              <a:rPr lang="en-US" sz="2000" b="1" dirty="0">
                <a:latin typeface="Consolas" panose="020B0609020204030204" pitchFamily="49" charset="0"/>
              </a:rPr>
              <a:t>;</a:t>
            </a:r>
          </a:p>
          <a:p>
            <a:r>
              <a:rPr lang="en-US" sz="2000" b="1" dirty="0">
                <a:latin typeface="Consolas" panose="020B0609020204030204" pitchFamily="49" charset="0"/>
              </a:rPr>
              <a:t>}</a:t>
            </a:r>
          </a:p>
        </p:txBody>
      </p:sp>
      <p:sp>
        <p:nvSpPr>
          <p:cNvPr id="5" name="Rectangle 4"/>
          <p:cNvSpPr/>
          <p:nvPr/>
        </p:nvSpPr>
        <p:spPr>
          <a:xfrm>
            <a:off x="8832879" y="6521518"/>
            <a:ext cx="3603872" cy="369332"/>
          </a:xfrm>
          <a:prstGeom prst="rect">
            <a:avLst/>
          </a:prstGeom>
        </p:spPr>
        <p:txBody>
          <a:bodyPr wrap="none">
            <a:spAutoFit/>
          </a:bodyPr>
          <a:lstStyle/>
          <a:p>
            <a:r>
              <a:rPr lang="en-US" b="1" dirty="0">
                <a:latin typeface="Consolas" panose="020B0609020204030204" pitchFamily="49" charset="0"/>
              </a:rPr>
              <a:t>Console &gt; </a:t>
            </a:r>
            <a:r>
              <a:rPr lang="en-US" b="1" dirty="0" err="1">
                <a:latin typeface="Consolas" panose="020B0609020204030204" pitchFamily="49" charset="0"/>
              </a:rPr>
              <a:t>ProfileHelpers.cs</a:t>
            </a:r>
            <a:endParaRPr lang="en-US" dirty="0"/>
          </a:p>
        </p:txBody>
      </p:sp>
    </p:spTree>
    <p:extLst>
      <p:ext uri="{BB962C8B-B14F-4D97-AF65-F5344CB8AC3E}">
        <p14:creationId xmlns:p14="http://schemas.microsoft.com/office/powerpoint/2010/main" val="46757536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HINT: Code is never executed [CS0472] </a:t>
            </a:r>
          </a:p>
        </p:txBody>
      </p:sp>
      <p:sp>
        <p:nvSpPr>
          <p:cNvPr id="4" name="TextBox 3"/>
          <p:cNvSpPr txBox="1"/>
          <p:nvPr/>
        </p:nvSpPr>
        <p:spPr>
          <a:xfrm>
            <a:off x="1189092" y="1209295"/>
            <a:ext cx="11612753" cy="3065455"/>
          </a:xfrm>
          <a:prstGeom prst="rect">
            <a:avLst/>
          </a:prstGeom>
          <a:solidFill>
            <a:schemeClr val="bg1">
              <a:lumMod val="95000"/>
            </a:schemeClr>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public bool </a:t>
            </a:r>
            <a:r>
              <a:rPr lang="en-US" sz="2000" b="1" dirty="0" err="1">
                <a:latin typeface="Consolas" panose="020B0609020204030204" pitchFamily="49" charset="0"/>
              </a:rPr>
              <a:t>CheckProfile</a:t>
            </a:r>
            <a:r>
              <a:rPr lang="en-US" sz="2000" b="1" dirty="0">
                <a:latin typeface="Consolas" panose="020B0609020204030204" pitchFamily="49" charset="0"/>
              </a:rPr>
              <a:t>(</a:t>
            </a:r>
            <a:r>
              <a:rPr lang="en-US" sz="2000" b="1" dirty="0" err="1">
                <a:latin typeface="Consolas" panose="020B0609020204030204" pitchFamily="49" charset="0"/>
              </a:rPr>
              <a:t>ItemWithProfile</a:t>
            </a:r>
            <a:r>
              <a:rPr lang="en-US" sz="2000" b="1" dirty="0">
                <a:latin typeface="Consolas" panose="020B0609020204030204" pitchFamily="49" charset="0"/>
              </a:rPr>
              <a:t> </a:t>
            </a:r>
            <a:r>
              <a:rPr lang="en-US" sz="2000" b="1" dirty="0" err="1">
                <a:latin typeface="Consolas" panose="020B0609020204030204" pitchFamily="49" charset="0"/>
              </a:rPr>
              <a:t>obj</a:t>
            </a:r>
            <a:r>
              <a:rPr lang="en-US" sz="2000" b="1" dirty="0">
                <a:latin typeface="Consolas" panose="020B0609020204030204" pitchFamily="49" charset="0"/>
              </a:rPr>
              <a:t> )</a:t>
            </a:r>
          </a:p>
          <a:p>
            <a:r>
              <a:rPr lang="en-US" sz="2000" b="1" dirty="0">
                <a:latin typeface="Consolas" panose="020B0609020204030204" pitchFamily="49" charset="0"/>
              </a:rPr>
              <a:t>{</a:t>
            </a:r>
          </a:p>
          <a:p>
            <a:r>
              <a:rPr lang="en-US" sz="2000" b="1" dirty="0">
                <a:latin typeface="Consolas" panose="020B0609020204030204" pitchFamily="49" charset="0"/>
              </a:rPr>
              <a:t>    bool </a:t>
            </a:r>
            <a:r>
              <a:rPr lang="en-US" sz="2000" b="1" dirty="0" err="1">
                <a:latin typeface="Consolas" panose="020B0609020204030204" pitchFamily="49" charset="0"/>
              </a:rPr>
              <a:t>retval</a:t>
            </a:r>
            <a:r>
              <a:rPr lang="en-US" sz="2000" b="1" dirty="0">
                <a:latin typeface="Consolas" panose="020B0609020204030204" pitchFamily="49" charset="0"/>
              </a:rPr>
              <a:t> = false; </a:t>
            </a:r>
          </a:p>
          <a:p>
            <a:r>
              <a:rPr lang="en-US" sz="2000" b="1" dirty="0">
                <a:latin typeface="Consolas" panose="020B0609020204030204" pitchFamily="49" charset="0"/>
              </a:rPr>
              <a:t>    </a:t>
            </a:r>
            <a:r>
              <a:rPr lang="en-US" sz="2000" b="1" dirty="0" err="1">
                <a:latin typeface="Consolas" panose="020B0609020204030204" pitchFamily="49" charset="0"/>
              </a:rPr>
              <a:t>CanProfile</a:t>
            </a:r>
            <a:r>
              <a:rPr lang="en-US" sz="2000" b="1" dirty="0">
                <a:latin typeface="Consolas" panose="020B0609020204030204" pitchFamily="49" charset="0"/>
              </a:rPr>
              <a:t> </a:t>
            </a:r>
            <a:r>
              <a:rPr lang="en-US" sz="2000" b="1" dirty="0" err="1">
                <a:latin typeface="Consolas" panose="020B0609020204030204" pitchFamily="49" charset="0"/>
              </a:rPr>
              <a:t>tempProfileID</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Enum.TryParse</a:t>
            </a:r>
            <a:r>
              <a:rPr lang="en-US" sz="2000" b="1" dirty="0">
                <a:latin typeface="Consolas" panose="020B0609020204030204" pitchFamily="49" charset="0"/>
              </a:rPr>
              <a:t>&lt;</a:t>
            </a:r>
            <a:r>
              <a:rPr lang="en-US" sz="2000" b="1" dirty="0" err="1">
                <a:latin typeface="Consolas" panose="020B0609020204030204" pitchFamily="49" charset="0"/>
              </a:rPr>
              <a:t>CanProfile</a:t>
            </a:r>
            <a:r>
              <a:rPr lang="en-US" sz="2000" b="1" dirty="0">
                <a:latin typeface="Consolas" panose="020B0609020204030204" pitchFamily="49" charset="0"/>
              </a:rPr>
              <a:t>&gt;(</a:t>
            </a:r>
            <a:r>
              <a:rPr lang="en-US" sz="2000" b="1" dirty="0" err="1">
                <a:latin typeface="Consolas" panose="020B0609020204030204" pitchFamily="49" charset="0"/>
              </a:rPr>
              <a:t>obj.Profilable.ToString</a:t>
            </a:r>
            <a:r>
              <a:rPr lang="en-US" sz="2000" b="1" dirty="0">
                <a:latin typeface="Consolas" panose="020B0609020204030204" pitchFamily="49" charset="0"/>
              </a:rPr>
              <a:t>(), out </a:t>
            </a:r>
            <a:r>
              <a:rPr lang="en-US" sz="2000" b="1" dirty="0" err="1">
                <a:latin typeface="Consolas" panose="020B0609020204030204" pitchFamily="49" charset="0"/>
              </a:rPr>
              <a:t>tempProfileID</a:t>
            </a:r>
            <a:r>
              <a:rPr lang="en-US" sz="2000" b="1" dirty="0">
                <a:latin typeface="Consolas" panose="020B0609020204030204" pitchFamily="49" charset="0"/>
              </a:rPr>
              <a:t>);</a:t>
            </a:r>
          </a:p>
          <a:p>
            <a:r>
              <a:rPr lang="en-US" sz="2000" b="1" dirty="0">
                <a:latin typeface="Consolas" panose="020B0609020204030204" pitchFamily="49" charset="0"/>
              </a:rPr>
              <a:t>    if (</a:t>
            </a:r>
            <a:r>
              <a:rPr lang="en-US" sz="2000" b="1" dirty="0" err="1">
                <a:latin typeface="Consolas" panose="020B0609020204030204" pitchFamily="49" charset="0"/>
              </a:rPr>
              <a:t>tempProfileID</a:t>
            </a:r>
            <a:r>
              <a:rPr lang="en-US" sz="2000" b="1" dirty="0">
                <a:latin typeface="Consolas" panose="020B0609020204030204" pitchFamily="49" charset="0"/>
              </a:rPr>
              <a:t> != null)</a:t>
            </a:r>
          </a:p>
          <a:p>
            <a:r>
              <a:rPr lang="en-US" sz="2000" b="1" dirty="0">
                <a:highlight>
                  <a:srgbClr val="FFFF00"/>
                </a:highlight>
                <a:latin typeface="Consolas" panose="020B0609020204030204" pitchFamily="49" charset="0"/>
              </a:rPr>
              <a:t>    { … }</a:t>
            </a:r>
          </a:p>
          <a:p>
            <a:r>
              <a:rPr lang="en-US" sz="2000" b="1" dirty="0">
                <a:latin typeface="Consolas" panose="020B0609020204030204" pitchFamily="49" charset="0"/>
              </a:rPr>
              <a:t>    return </a:t>
            </a:r>
            <a:r>
              <a:rPr lang="en-US" sz="2000" b="1" dirty="0" err="1">
                <a:latin typeface="Consolas" panose="020B0609020204030204" pitchFamily="49" charset="0"/>
              </a:rPr>
              <a:t>retval</a:t>
            </a:r>
            <a:r>
              <a:rPr lang="en-US" sz="2000" b="1" dirty="0">
                <a:latin typeface="Consolas" panose="020B0609020204030204" pitchFamily="49" charset="0"/>
              </a:rPr>
              <a:t>;</a:t>
            </a:r>
          </a:p>
          <a:p>
            <a:r>
              <a:rPr lang="en-US" sz="2000" b="1" dirty="0">
                <a:latin typeface="Consolas" panose="020B0609020204030204" pitchFamily="49" charset="0"/>
              </a:rPr>
              <a:t>}</a:t>
            </a:r>
          </a:p>
        </p:txBody>
      </p:sp>
      <p:sp>
        <p:nvSpPr>
          <p:cNvPr id="5" name="TextBox 4"/>
          <p:cNvSpPr txBox="1"/>
          <p:nvPr/>
        </p:nvSpPr>
        <p:spPr>
          <a:xfrm>
            <a:off x="731837" y="4567006"/>
            <a:ext cx="4929555" cy="1631216"/>
          </a:xfrm>
          <a:prstGeom prst="rect">
            <a:avLst/>
          </a:prstGeom>
          <a:noFill/>
        </p:spPr>
        <p:txBody>
          <a:bodyPr wrap="none" rtlCol="0">
            <a:spAutoFit/>
          </a:bodyPr>
          <a:lstStyle/>
          <a:p>
            <a:pPr marL="285750" lvl="0" indent="-285750">
              <a:buFont typeface="Arial" panose="020B0604020202020204" pitchFamily="34" charset="0"/>
              <a:buChar char="•"/>
            </a:pPr>
            <a:r>
              <a:rPr lang="en-US" sz="2400" dirty="0" err="1"/>
              <a:t>CanProfile</a:t>
            </a:r>
            <a:r>
              <a:rPr lang="en-US" sz="2400" dirty="0"/>
              <a:t> is an </a:t>
            </a:r>
            <a:r>
              <a:rPr lang="en-US" sz="2400" dirty="0" err="1"/>
              <a:t>enum</a:t>
            </a:r>
            <a:endParaRPr lang="en-US" sz="2400" dirty="0"/>
          </a:p>
          <a:p>
            <a:pPr marL="285750" lvl="0" indent="-285750">
              <a:buFont typeface="Arial" panose="020B0604020202020204" pitchFamily="34" charset="0"/>
              <a:buChar char="•"/>
            </a:pPr>
            <a:r>
              <a:rPr lang="en-US" sz="2400" dirty="0" err="1"/>
              <a:t>Enums</a:t>
            </a:r>
            <a:r>
              <a:rPr lang="en-US" sz="2400" dirty="0"/>
              <a:t> are never null</a:t>
            </a:r>
          </a:p>
          <a:p>
            <a:pPr marL="285750" lvl="0" indent="-285750">
              <a:buFont typeface="Arial" panose="020B0604020202020204" pitchFamily="34" charset="0"/>
              <a:buChar char="•"/>
            </a:pPr>
            <a:r>
              <a:rPr lang="en-US" sz="2400" dirty="0"/>
              <a:t>Use proper </a:t>
            </a:r>
            <a:r>
              <a:rPr lang="en-US" sz="2400" dirty="0" err="1"/>
              <a:t>TryParse</a:t>
            </a:r>
            <a:r>
              <a:rPr lang="en-US" sz="2400" dirty="0"/>
              <a:t> result checking</a:t>
            </a:r>
          </a:p>
          <a:p>
            <a:pPr marL="285750" indent="-285750">
              <a:buFont typeface="Arial" panose="020B0604020202020204" pitchFamily="34" charset="0"/>
              <a:buChar char="•"/>
            </a:pPr>
            <a:endParaRPr lang="en-US" sz="2800" dirty="0"/>
          </a:p>
        </p:txBody>
      </p:sp>
      <p:sp>
        <p:nvSpPr>
          <p:cNvPr id="6" name="Rectangle 5"/>
          <p:cNvSpPr/>
          <p:nvPr/>
        </p:nvSpPr>
        <p:spPr>
          <a:xfrm>
            <a:off x="8832879" y="6521518"/>
            <a:ext cx="3603872" cy="369332"/>
          </a:xfrm>
          <a:prstGeom prst="rect">
            <a:avLst/>
          </a:prstGeom>
        </p:spPr>
        <p:txBody>
          <a:bodyPr wrap="none">
            <a:spAutoFit/>
          </a:bodyPr>
          <a:lstStyle/>
          <a:p>
            <a:r>
              <a:rPr lang="en-US" b="1" dirty="0">
                <a:latin typeface="Consolas" panose="020B0609020204030204" pitchFamily="49" charset="0"/>
              </a:rPr>
              <a:t>Console &gt; </a:t>
            </a:r>
            <a:r>
              <a:rPr lang="en-US" b="1" dirty="0" err="1">
                <a:latin typeface="Consolas" panose="020B0609020204030204" pitchFamily="49" charset="0"/>
              </a:rPr>
              <a:t>ProfileHelpers.cs</a:t>
            </a:r>
            <a:endParaRPr lang="en-US" dirty="0"/>
          </a:p>
        </p:txBody>
      </p:sp>
    </p:spTree>
    <p:extLst>
      <p:ext uri="{BB962C8B-B14F-4D97-AF65-F5344CB8AC3E}">
        <p14:creationId xmlns:p14="http://schemas.microsoft.com/office/powerpoint/2010/main" val="103796088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is never executed [CS0472] </a:t>
            </a:r>
          </a:p>
        </p:txBody>
      </p:sp>
      <p:sp>
        <p:nvSpPr>
          <p:cNvPr id="4" name="TextBox 3"/>
          <p:cNvSpPr txBox="1"/>
          <p:nvPr/>
        </p:nvSpPr>
        <p:spPr>
          <a:xfrm>
            <a:off x="731837" y="4567006"/>
            <a:ext cx="7045647" cy="1631216"/>
          </a:xfrm>
          <a:prstGeom prst="rect">
            <a:avLst/>
          </a:prstGeom>
          <a:noFill/>
        </p:spPr>
        <p:txBody>
          <a:bodyPr wrap="none" rtlCol="0">
            <a:spAutoFit/>
          </a:bodyPr>
          <a:lstStyle/>
          <a:p>
            <a:pPr marL="285750" lvl="0" indent="-285750">
              <a:buFont typeface="Arial" panose="020B0604020202020204" pitchFamily="34" charset="0"/>
              <a:buChar char="•"/>
            </a:pPr>
            <a:r>
              <a:rPr lang="en-US" sz="2400" dirty="0" err="1"/>
              <a:t>CanProfile</a:t>
            </a:r>
            <a:r>
              <a:rPr lang="en-US" sz="2400" dirty="0"/>
              <a:t> is an </a:t>
            </a:r>
            <a:r>
              <a:rPr lang="en-US" sz="2400" dirty="0" err="1"/>
              <a:t>enum</a:t>
            </a:r>
            <a:endParaRPr lang="en-US" sz="2400" dirty="0"/>
          </a:p>
          <a:p>
            <a:pPr marL="285750" lvl="0" indent="-285750">
              <a:buFont typeface="Arial" panose="020B0604020202020204" pitchFamily="34" charset="0"/>
              <a:buChar char="•"/>
            </a:pPr>
            <a:r>
              <a:rPr lang="en-US" sz="2400" b="1" u="sng" dirty="0" err="1"/>
              <a:t>Enums</a:t>
            </a:r>
            <a:r>
              <a:rPr lang="en-US" sz="2400" b="1" u="sng" dirty="0"/>
              <a:t> are never null</a:t>
            </a:r>
          </a:p>
          <a:p>
            <a:pPr marL="285750" lvl="0" indent="-285750">
              <a:buFont typeface="Arial" panose="020B0604020202020204" pitchFamily="34" charset="0"/>
              <a:buChar char="•"/>
            </a:pPr>
            <a:r>
              <a:rPr lang="en-US" sz="2400" dirty="0"/>
              <a:t>Also use proper </a:t>
            </a:r>
            <a:r>
              <a:rPr lang="en-US" sz="2400" dirty="0" err="1"/>
              <a:t>TryParse</a:t>
            </a:r>
            <a:r>
              <a:rPr lang="en-US" sz="2400" dirty="0"/>
              <a:t> result checking [CA1806]</a:t>
            </a:r>
          </a:p>
          <a:p>
            <a:pPr marL="285750" indent="-285750">
              <a:buFont typeface="Arial" panose="020B0604020202020204" pitchFamily="34" charset="0"/>
              <a:buChar char="•"/>
            </a:pPr>
            <a:endParaRPr lang="en-US" sz="2800" dirty="0"/>
          </a:p>
        </p:txBody>
      </p:sp>
      <p:sp>
        <p:nvSpPr>
          <p:cNvPr id="5" name="TextBox 4"/>
          <p:cNvSpPr txBox="1"/>
          <p:nvPr/>
        </p:nvSpPr>
        <p:spPr>
          <a:xfrm>
            <a:off x="413044" y="1212849"/>
            <a:ext cx="11612753" cy="3065455"/>
          </a:xfrm>
          <a:prstGeom prst="rect">
            <a:avLst/>
          </a:prstGeom>
          <a:solidFill>
            <a:schemeClr val="bg1">
              <a:lumMod val="95000"/>
            </a:schemeClr>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public bool </a:t>
            </a:r>
            <a:r>
              <a:rPr lang="en-US" sz="2000" b="1" dirty="0" err="1">
                <a:latin typeface="Consolas" panose="020B0609020204030204" pitchFamily="49" charset="0"/>
              </a:rPr>
              <a:t>CheckProfile</a:t>
            </a:r>
            <a:r>
              <a:rPr lang="en-US" sz="2000" b="1" dirty="0">
                <a:latin typeface="Consolas" panose="020B0609020204030204" pitchFamily="49" charset="0"/>
              </a:rPr>
              <a:t>(</a:t>
            </a:r>
            <a:r>
              <a:rPr lang="en-US" sz="2000" b="1" dirty="0" err="1">
                <a:latin typeface="Consolas" panose="020B0609020204030204" pitchFamily="49" charset="0"/>
              </a:rPr>
              <a:t>ItemWithProfile</a:t>
            </a:r>
            <a:r>
              <a:rPr lang="en-US" sz="2000" b="1" dirty="0">
                <a:latin typeface="Consolas" panose="020B0609020204030204" pitchFamily="49" charset="0"/>
              </a:rPr>
              <a:t> </a:t>
            </a:r>
            <a:r>
              <a:rPr lang="en-US" sz="2000" b="1" dirty="0" err="1">
                <a:latin typeface="Consolas" panose="020B0609020204030204" pitchFamily="49" charset="0"/>
              </a:rPr>
              <a:t>obj</a:t>
            </a:r>
            <a:r>
              <a:rPr lang="en-US" sz="2000" b="1" dirty="0">
                <a:latin typeface="Consolas" panose="020B0609020204030204" pitchFamily="49" charset="0"/>
              </a:rPr>
              <a:t> )</a:t>
            </a:r>
          </a:p>
          <a:p>
            <a:r>
              <a:rPr lang="en-US" sz="2000" b="1" dirty="0">
                <a:latin typeface="Consolas" panose="020B0609020204030204" pitchFamily="49" charset="0"/>
              </a:rPr>
              <a:t>{</a:t>
            </a:r>
          </a:p>
          <a:p>
            <a:r>
              <a:rPr lang="en-US" sz="2000" b="1" dirty="0">
                <a:latin typeface="Consolas" panose="020B0609020204030204" pitchFamily="49" charset="0"/>
              </a:rPr>
              <a:t>    bool </a:t>
            </a:r>
            <a:r>
              <a:rPr lang="en-US" sz="2000" b="1" dirty="0" err="1">
                <a:latin typeface="Consolas" panose="020B0609020204030204" pitchFamily="49" charset="0"/>
              </a:rPr>
              <a:t>retval</a:t>
            </a:r>
            <a:r>
              <a:rPr lang="en-US" sz="2000" b="1" dirty="0">
                <a:latin typeface="Consolas" panose="020B0609020204030204" pitchFamily="49" charset="0"/>
              </a:rPr>
              <a:t> = false; </a:t>
            </a:r>
          </a:p>
          <a:p>
            <a:r>
              <a:rPr lang="en-US" sz="2000" b="1" dirty="0">
                <a:latin typeface="Consolas" panose="020B0609020204030204" pitchFamily="49" charset="0"/>
              </a:rPr>
              <a:t>    </a:t>
            </a:r>
            <a:r>
              <a:rPr lang="en-US" sz="2000" b="1" dirty="0" err="1">
                <a:latin typeface="Consolas" panose="020B0609020204030204" pitchFamily="49" charset="0"/>
              </a:rPr>
              <a:t>CanProfile</a:t>
            </a:r>
            <a:r>
              <a:rPr lang="en-US" sz="2000" b="1" dirty="0">
                <a:latin typeface="Consolas" panose="020B0609020204030204" pitchFamily="49" charset="0"/>
              </a:rPr>
              <a:t> </a:t>
            </a:r>
            <a:r>
              <a:rPr lang="en-US" sz="2000" b="1" dirty="0" err="1">
                <a:latin typeface="Consolas" panose="020B0609020204030204" pitchFamily="49" charset="0"/>
              </a:rPr>
              <a:t>tempProfileID</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Enum.TryParse</a:t>
            </a:r>
            <a:r>
              <a:rPr lang="en-US" sz="2000" b="1" dirty="0">
                <a:latin typeface="Consolas" panose="020B0609020204030204" pitchFamily="49" charset="0"/>
              </a:rPr>
              <a:t>&lt;</a:t>
            </a:r>
            <a:r>
              <a:rPr lang="en-US" sz="2000" b="1" dirty="0" err="1">
                <a:latin typeface="Consolas" panose="020B0609020204030204" pitchFamily="49" charset="0"/>
              </a:rPr>
              <a:t>CanProfile</a:t>
            </a:r>
            <a:r>
              <a:rPr lang="en-US" sz="2000" b="1" dirty="0">
                <a:latin typeface="Consolas" panose="020B0609020204030204" pitchFamily="49" charset="0"/>
              </a:rPr>
              <a:t>&gt;(</a:t>
            </a:r>
            <a:r>
              <a:rPr lang="en-US" sz="2000" b="1" dirty="0" err="1">
                <a:latin typeface="Consolas" panose="020B0609020204030204" pitchFamily="49" charset="0"/>
              </a:rPr>
              <a:t>obj.Profilable.ToString</a:t>
            </a:r>
            <a:r>
              <a:rPr lang="en-US" sz="2000" b="1" dirty="0">
                <a:latin typeface="Consolas" panose="020B0609020204030204" pitchFamily="49" charset="0"/>
              </a:rPr>
              <a:t>(), out </a:t>
            </a:r>
            <a:r>
              <a:rPr lang="en-US" sz="2000" b="1" dirty="0" err="1">
                <a:latin typeface="Consolas" panose="020B0609020204030204" pitchFamily="49" charset="0"/>
              </a:rPr>
              <a:t>tempProfileID</a:t>
            </a:r>
            <a:r>
              <a:rPr lang="en-US" sz="2000" b="1" dirty="0">
                <a:latin typeface="Consolas" panose="020B0609020204030204" pitchFamily="49" charset="0"/>
              </a:rPr>
              <a:t>);</a:t>
            </a:r>
          </a:p>
          <a:p>
            <a:r>
              <a:rPr lang="en-US" sz="2000" b="1" dirty="0">
                <a:latin typeface="Consolas" panose="020B0609020204030204" pitchFamily="49" charset="0"/>
              </a:rPr>
              <a:t>    if (</a:t>
            </a:r>
            <a:r>
              <a:rPr lang="en-US" sz="2000" b="1" dirty="0" err="1">
                <a:latin typeface="Consolas" panose="020B0609020204030204" pitchFamily="49" charset="0"/>
              </a:rPr>
              <a:t>tempProfileID</a:t>
            </a:r>
            <a:r>
              <a:rPr lang="en-US" sz="2000" b="1" dirty="0">
                <a:latin typeface="Consolas" panose="020B0609020204030204" pitchFamily="49" charset="0"/>
              </a:rPr>
              <a:t> != null)</a:t>
            </a:r>
          </a:p>
          <a:p>
            <a:r>
              <a:rPr lang="en-US" sz="2000" b="1" dirty="0">
                <a:highlight>
                  <a:srgbClr val="FFFF00"/>
                </a:highlight>
                <a:latin typeface="Consolas" panose="020B0609020204030204" pitchFamily="49" charset="0"/>
              </a:rPr>
              <a:t>    { … }</a:t>
            </a:r>
          </a:p>
          <a:p>
            <a:r>
              <a:rPr lang="en-US" sz="2000" b="1" dirty="0">
                <a:latin typeface="Consolas" panose="020B0609020204030204" pitchFamily="49" charset="0"/>
              </a:rPr>
              <a:t>    return </a:t>
            </a:r>
            <a:r>
              <a:rPr lang="en-US" sz="2000" b="1" dirty="0" err="1">
                <a:latin typeface="Consolas" panose="020B0609020204030204" pitchFamily="49" charset="0"/>
              </a:rPr>
              <a:t>retval</a:t>
            </a:r>
            <a:r>
              <a:rPr lang="en-US" sz="2000" b="1" dirty="0">
                <a:latin typeface="Consolas" panose="020B0609020204030204" pitchFamily="49" charset="0"/>
              </a:rPr>
              <a:t>;</a:t>
            </a:r>
          </a:p>
          <a:p>
            <a:r>
              <a:rPr lang="en-US" sz="2000" b="1" dirty="0">
                <a:latin typeface="Consolas" panose="020B0609020204030204" pitchFamily="49" charset="0"/>
              </a:rPr>
              <a:t>}</a:t>
            </a:r>
          </a:p>
        </p:txBody>
      </p:sp>
      <p:sp>
        <p:nvSpPr>
          <p:cNvPr id="6" name="Rectangle 5"/>
          <p:cNvSpPr/>
          <p:nvPr/>
        </p:nvSpPr>
        <p:spPr>
          <a:xfrm>
            <a:off x="8832879" y="6521518"/>
            <a:ext cx="3603872" cy="369332"/>
          </a:xfrm>
          <a:prstGeom prst="rect">
            <a:avLst/>
          </a:prstGeom>
        </p:spPr>
        <p:txBody>
          <a:bodyPr wrap="none">
            <a:spAutoFit/>
          </a:bodyPr>
          <a:lstStyle/>
          <a:p>
            <a:r>
              <a:rPr lang="en-US" b="1" dirty="0">
                <a:latin typeface="Consolas" panose="020B0609020204030204" pitchFamily="49" charset="0"/>
              </a:rPr>
              <a:t>Console &gt; </a:t>
            </a:r>
            <a:r>
              <a:rPr lang="en-US" b="1" dirty="0" err="1">
                <a:latin typeface="Consolas" panose="020B0609020204030204" pitchFamily="49" charset="0"/>
              </a:rPr>
              <a:t>ProfileHelpers.cs</a:t>
            </a:r>
            <a:endParaRPr lang="en-US" dirty="0"/>
          </a:p>
        </p:txBody>
      </p:sp>
    </p:spTree>
    <p:extLst>
      <p:ext uri="{BB962C8B-B14F-4D97-AF65-F5344CB8AC3E}">
        <p14:creationId xmlns:p14="http://schemas.microsoft.com/office/powerpoint/2010/main" val="203773495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Big “D”</a:t>
            </a:r>
          </a:p>
        </p:txBody>
      </p:sp>
      <p:sp>
        <p:nvSpPr>
          <p:cNvPr id="5" name="Text Placeholder 4"/>
          <p:cNvSpPr>
            <a:spLocks noGrp="1"/>
          </p:cNvSpPr>
          <p:nvPr>
            <p:ph type="body" idx="1"/>
          </p:nvPr>
        </p:nvSpPr>
        <p:spPr>
          <a:xfrm>
            <a:off x="848530" y="4680828"/>
            <a:ext cx="10726460" cy="523733"/>
          </a:xfrm>
        </p:spPr>
        <p:txBody>
          <a:bodyPr/>
          <a:lstStyle/>
          <a:p>
            <a:endParaRPr lang="en-US" dirty="0"/>
          </a:p>
        </p:txBody>
      </p:sp>
      <p:pic>
        <p:nvPicPr>
          <p:cNvPr id="3" name="Graphic 2" descr="Recycle"/>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5359" y="3314384"/>
            <a:ext cx="3017497" cy="3017497"/>
          </a:xfrm>
          <a:prstGeom prst="rect">
            <a:avLst/>
          </a:prstGeom>
        </p:spPr>
      </p:pic>
    </p:spTree>
    <p:extLst>
      <p:ext uri="{BB962C8B-B14F-4D97-AF65-F5344CB8AC3E}">
        <p14:creationId xmlns:p14="http://schemas.microsoft.com/office/powerpoint/2010/main" val="309637444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1006214" y="1250041"/>
            <a:ext cx="9143900" cy="2674578"/>
          </a:xfrm>
          <a:prstGeom prst="rect">
            <a:avLst/>
          </a:prstGeom>
          <a:solidFill>
            <a:schemeClr val="bg1"/>
          </a:solidFill>
          <a:ln w="25400">
            <a:solidFill>
              <a:schemeClr val="tx1"/>
            </a:solidFill>
          </a:ln>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public static string Serialize(object </a:t>
            </a:r>
            <a:r>
              <a:rPr lang="en-US" sz="2400" b="1" dirty="0" err="1">
                <a:gradFill>
                  <a:gsLst>
                    <a:gs pos="2917">
                      <a:schemeClr val="tx1"/>
                    </a:gs>
                    <a:gs pos="30000">
                      <a:schemeClr val="tx1"/>
                    </a:gs>
                  </a:gsLst>
                  <a:lin ang="5400000" scaled="0"/>
                </a:gradFill>
                <a:latin typeface="Consolas" panose="020B0609020204030204" pitchFamily="49" charset="0"/>
              </a:rPr>
              <a:t>obj</a:t>
            </a:r>
            <a:r>
              <a:rPr lang="en-US" sz="24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    </a:t>
            </a:r>
            <a:r>
              <a:rPr lang="en-US" sz="2400" b="1" dirty="0" err="1">
                <a:gradFill>
                  <a:gsLst>
                    <a:gs pos="2917">
                      <a:schemeClr val="tx1"/>
                    </a:gs>
                    <a:gs pos="30000">
                      <a:schemeClr val="tx1"/>
                    </a:gs>
                  </a:gsLst>
                  <a:lin ang="5400000" scaled="0"/>
                </a:gradFill>
                <a:latin typeface="Consolas" panose="020B0609020204030204" pitchFamily="49" charset="0"/>
              </a:rPr>
              <a:t>StringWriter</a:t>
            </a:r>
            <a:r>
              <a:rPr lang="en-US" sz="2400" b="1" dirty="0">
                <a:gradFill>
                  <a:gsLst>
                    <a:gs pos="2917">
                      <a:schemeClr val="tx1"/>
                    </a:gs>
                    <a:gs pos="30000">
                      <a:schemeClr val="tx1"/>
                    </a:gs>
                  </a:gsLst>
                  <a:lin ang="5400000" scaled="0"/>
                </a:gradFill>
                <a:latin typeface="Consolas" panose="020B0609020204030204" pitchFamily="49" charset="0"/>
              </a:rPr>
              <a:t> writer = new </a:t>
            </a:r>
            <a:r>
              <a:rPr lang="en-US" sz="2400" b="1" dirty="0" err="1">
                <a:gradFill>
                  <a:gsLst>
                    <a:gs pos="2917">
                      <a:schemeClr val="tx1"/>
                    </a:gs>
                    <a:gs pos="30000">
                      <a:schemeClr val="tx1"/>
                    </a:gs>
                  </a:gsLst>
                  <a:lin ang="5400000" scaled="0"/>
                </a:gradFill>
                <a:latin typeface="Consolas" panose="020B0609020204030204" pitchFamily="49" charset="0"/>
              </a:rPr>
              <a:t>StringWriter</a:t>
            </a:r>
            <a:r>
              <a:rPr lang="en-US" sz="24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    new </a:t>
            </a:r>
            <a:r>
              <a:rPr lang="en-US" sz="2400" b="1" dirty="0" err="1">
                <a:gradFill>
                  <a:gsLst>
                    <a:gs pos="2917">
                      <a:schemeClr val="tx1"/>
                    </a:gs>
                    <a:gs pos="30000">
                      <a:schemeClr val="tx1"/>
                    </a:gs>
                  </a:gsLst>
                  <a:lin ang="5400000" scaled="0"/>
                </a:gradFill>
                <a:latin typeface="Consolas" panose="020B0609020204030204" pitchFamily="49" charset="0"/>
              </a:rPr>
              <a:t>SpecialFormatter</a:t>
            </a:r>
            <a:r>
              <a:rPr lang="en-US" sz="2400" b="1" dirty="0">
                <a:gradFill>
                  <a:gsLst>
                    <a:gs pos="2917">
                      <a:schemeClr val="tx1"/>
                    </a:gs>
                    <a:gs pos="30000">
                      <a:schemeClr val="tx1"/>
                    </a:gs>
                  </a:gsLst>
                  <a:lin ang="5400000" scaled="0"/>
                </a:gradFill>
                <a:latin typeface="Consolas" panose="020B0609020204030204" pitchFamily="49" charset="0"/>
              </a:rPr>
              <a:t>().Serialize(writer, </a:t>
            </a:r>
            <a:r>
              <a:rPr lang="en-US" sz="2400" b="1" dirty="0" err="1">
                <a:gradFill>
                  <a:gsLst>
                    <a:gs pos="2917">
                      <a:schemeClr val="tx1"/>
                    </a:gs>
                    <a:gs pos="30000">
                      <a:schemeClr val="tx1"/>
                    </a:gs>
                  </a:gsLst>
                  <a:lin ang="5400000" scaled="0"/>
                </a:gradFill>
                <a:latin typeface="Consolas" panose="020B0609020204030204" pitchFamily="49" charset="0"/>
              </a:rPr>
              <a:t>obj</a:t>
            </a:r>
            <a:r>
              <a:rPr lang="en-US" sz="24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    return </a:t>
            </a:r>
            <a:r>
              <a:rPr lang="en-US" sz="2400" b="1" dirty="0" err="1">
                <a:gradFill>
                  <a:gsLst>
                    <a:gs pos="2917">
                      <a:schemeClr val="tx1"/>
                    </a:gs>
                    <a:gs pos="30000">
                      <a:schemeClr val="tx1"/>
                    </a:gs>
                  </a:gsLst>
                  <a:lin ang="5400000" scaled="0"/>
                </a:gradFill>
                <a:latin typeface="Consolas" panose="020B0609020204030204" pitchFamily="49" charset="0"/>
              </a:rPr>
              <a:t>writer.ToString</a:t>
            </a:r>
            <a:r>
              <a:rPr lang="en-US" sz="24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a:t>
            </a:r>
          </a:p>
        </p:txBody>
      </p:sp>
      <p:sp>
        <p:nvSpPr>
          <p:cNvPr id="5" name="Rectangle 4"/>
          <p:cNvSpPr/>
          <p:nvPr/>
        </p:nvSpPr>
        <p:spPr>
          <a:xfrm>
            <a:off x="8832879" y="6521518"/>
            <a:ext cx="2590774" cy="369332"/>
          </a:xfrm>
          <a:prstGeom prst="rect">
            <a:avLst/>
          </a:prstGeom>
        </p:spPr>
        <p:txBody>
          <a:bodyPr wrap="none">
            <a:spAutoFit/>
          </a:bodyPr>
          <a:lstStyle/>
          <a:p>
            <a:r>
              <a:rPr lang="en-US" b="1" dirty="0">
                <a:latin typeface="Consolas" panose="020B0609020204030204" pitchFamily="49" charset="0"/>
              </a:rPr>
              <a:t>Console &gt; </a:t>
            </a:r>
            <a:r>
              <a:rPr lang="en-US" b="1" dirty="0" err="1">
                <a:latin typeface="Consolas" panose="020B0609020204030204" pitchFamily="49" charset="0"/>
              </a:rPr>
              <a:t>Feline.cs</a:t>
            </a:r>
            <a:endParaRPr lang="en-US" dirty="0"/>
          </a:p>
        </p:txBody>
      </p:sp>
    </p:spTree>
    <p:extLst>
      <p:ext uri="{BB962C8B-B14F-4D97-AF65-F5344CB8AC3E}">
        <p14:creationId xmlns:p14="http://schemas.microsoft.com/office/powerpoint/2010/main" val="25202878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738664"/>
          </a:xfrm>
        </p:spPr>
        <p:txBody>
          <a:bodyPr/>
          <a:lstStyle/>
          <a:p>
            <a:r>
              <a:rPr lang="en-US" dirty="0"/>
              <a:t>22 clones, 13 files – some clones inside the same file</a:t>
            </a:r>
          </a:p>
        </p:txBody>
      </p:sp>
      <p:sp>
        <p:nvSpPr>
          <p:cNvPr id="2" name="Title 1"/>
          <p:cNvSpPr>
            <a:spLocks noGrp="1"/>
          </p:cNvSpPr>
          <p:nvPr>
            <p:ph type="title"/>
          </p:nvPr>
        </p:nvSpPr>
        <p:spPr/>
        <p:txBody>
          <a:bodyPr/>
          <a:lstStyle/>
          <a:p>
            <a:r>
              <a:rPr lang="en-US" dirty="0" err="1"/>
              <a:t>CultureInfo</a:t>
            </a:r>
            <a:endParaRPr lang="en-US" dirty="0"/>
          </a:p>
        </p:txBody>
      </p:sp>
      <p:sp>
        <p:nvSpPr>
          <p:cNvPr id="4" name="TextBox 3"/>
          <p:cNvSpPr txBox="1"/>
          <p:nvPr/>
        </p:nvSpPr>
        <p:spPr>
          <a:xfrm>
            <a:off x="1463409" y="2217116"/>
            <a:ext cx="7378943" cy="4401205"/>
          </a:xfrm>
          <a:prstGeom prst="rect">
            <a:avLst/>
          </a:prstGeom>
          <a:solidFill>
            <a:schemeClr val="bg1"/>
          </a:solidFill>
          <a:ln w="25400">
            <a:solidFill>
              <a:schemeClr val="tx1"/>
            </a:solidFill>
          </a:ln>
        </p:spPr>
        <p:txBody>
          <a:bodyPr wrap="none" rtlCol="0">
            <a:spAutoFit/>
          </a:bodyPr>
          <a:lstStyle/>
          <a:p>
            <a:r>
              <a:rPr lang="en-US" sz="2000" b="1" dirty="0">
                <a:latin typeface="Consolas" panose="020B0609020204030204" pitchFamily="49" charset="0"/>
              </a:rPr>
              <a:t>string[] languages = </a:t>
            </a:r>
            <a:r>
              <a:rPr lang="en-US" sz="2000" b="1" dirty="0" err="1">
                <a:latin typeface="Consolas" panose="020B0609020204030204" pitchFamily="49" charset="0"/>
              </a:rPr>
              <a:t>Request.UserLanguages</a:t>
            </a:r>
            <a:r>
              <a:rPr lang="en-US" sz="2000" b="1" dirty="0">
                <a:latin typeface="Consolas" panose="020B0609020204030204" pitchFamily="49" charset="0"/>
              </a:rPr>
              <a:t>;</a:t>
            </a:r>
          </a:p>
          <a:p>
            <a:r>
              <a:rPr lang="en-US" sz="2000" b="1" dirty="0">
                <a:latin typeface="Consolas" panose="020B0609020204030204" pitchFamily="49" charset="0"/>
              </a:rPr>
              <a:t>if (</a:t>
            </a:r>
            <a:r>
              <a:rPr lang="en-US" sz="2000" b="1" dirty="0" err="1">
                <a:latin typeface="Consolas" panose="020B0609020204030204" pitchFamily="49" charset="0"/>
              </a:rPr>
              <a:t>languages.Count</a:t>
            </a:r>
            <a:r>
              <a:rPr lang="en-US" sz="2000" b="1" dirty="0">
                <a:latin typeface="Consolas" panose="020B0609020204030204" pitchFamily="49" charset="0"/>
              </a:rPr>
              <a:t>() &gt; 0)</a:t>
            </a:r>
          </a:p>
          <a:p>
            <a:r>
              <a:rPr lang="en-US" sz="2000" b="1" dirty="0">
                <a:latin typeface="Consolas" panose="020B0609020204030204" pitchFamily="49" charset="0"/>
              </a:rPr>
              <a:t>{</a:t>
            </a:r>
          </a:p>
          <a:p>
            <a:r>
              <a:rPr lang="en-US" sz="2000" b="1" dirty="0">
                <a:latin typeface="Consolas" panose="020B0609020204030204" pitchFamily="49" charset="0"/>
              </a:rPr>
              <a:t>    try</a:t>
            </a:r>
          </a:p>
          <a:p>
            <a:r>
              <a:rPr lang="en-US" sz="2000" b="1" dirty="0">
                <a:latin typeface="Consolas" panose="020B0609020204030204" pitchFamily="49" charset="0"/>
              </a:rPr>
              <a:t>    {</a:t>
            </a:r>
          </a:p>
          <a:p>
            <a:r>
              <a:rPr lang="en-US" sz="2000" b="1" dirty="0">
                <a:latin typeface="Consolas" panose="020B0609020204030204" pitchFamily="49" charset="0"/>
              </a:rPr>
              <a:t>        </a:t>
            </a:r>
            <a:r>
              <a:rPr lang="en-US" sz="2000" b="1" dirty="0" err="1">
                <a:latin typeface="Consolas" panose="020B0609020204030204" pitchFamily="49" charset="0"/>
              </a:rPr>
              <a:t>cultreInfo</a:t>
            </a:r>
            <a:r>
              <a:rPr lang="en-US" sz="2000" b="1" dirty="0">
                <a:latin typeface="Consolas" panose="020B0609020204030204" pitchFamily="49" charset="0"/>
              </a:rPr>
              <a:t> = new </a:t>
            </a:r>
            <a:r>
              <a:rPr lang="en-US" sz="2000" b="1" dirty="0" err="1">
                <a:latin typeface="Consolas" panose="020B0609020204030204" pitchFamily="49" charset="0"/>
              </a:rPr>
              <a:t>CultureInfo</a:t>
            </a:r>
            <a:r>
              <a:rPr lang="en-US" sz="2000" b="1" dirty="0">
                <a:latin typeface="Consolas" panose="020B0609020204030204" pitchFamily="49" charset="0"/>
              </a:rPr>
              <a:t>(languages[0]);</a:t>
            </a:r>
          </a:p>
          <a:p>
            <a:r>
              <a:rPr lang="en-US" sz="2000" b="1" dirty="0">
                <a:latin typeface="Consolas" panose="020B0609020204030204" pitchFamily="49" charset="0"/>
              </a:rPr>
              <a:t>    }</a:t>
            </a:r>
          </a:p>
          <a:p>
            <a:r>
              <a:rPr lang="en-US" sz="2000" b="1" dirty="0">
                <a:latin typeface="Consolas" panose="020B0609020204030204" pitchFamily="49" charset="0"/>
              </a:rPr>
              <a:t>    catch (</a:t>
            </a:r>
            <a:r>
              <a:rPr lang="en-US" sz="2000" b="1" dirty="0" err="1">
                <a:latin typeface="Consolas" panose="020B0609020204030204" pitchFamily="49" charset="0"/>
              </a:rPr>
              <a:t>CultureNotFoundException</a:t>
            </a:r>
            <a:r>
              <a:rPr lang="en-US" sz="2000" b="1" dirty="0">
                <a:latin typeface="Consolas" panose="020B0609020204030204" pitchFamily="49" charset="0"/>
              </a:rPr>
              <a:t>)</a:t>
            </a:r>
          </a:p>
          <a:p>
            <a:r>
              <a:rPr lang="en-US" sz="2000" b="1" dirty="0">
                <a:latin typeface="Consolas" panose="020B0609020204030204" pitchFamily="49" charset="0"/>
              </a:rPr>
              <a:t>    {</a:t>
            </a:r>
          </a:p>
          <a:p>
            <a:r>
              <a:rPr lang="en-US" sz="2000" b="1" dirty="0">
                <a:latin typeface="Consolas" panose="020B0609020204030204" pitchFamily="49" charset="0"/>
              </a:rPr>
              <a:t>        </a:t>
            </a:r>
            <a:r>
              <a:rPr lang="en-US" sz="2000" b="1" dirty="0" err="1">
                <a:latin typeface="Consolas" panose="020B0609020204030204" pitchFamily="49" charset="0"/>
              </a:rPr>
              <a:t>cultreInfo</a:t>
            </a:r>
            <a:r>
              <a:rPr lang="en-US" sz="2000" b="1" dirty="0">
                <a:latin typeface="Consolas" panose="020B0609020204030204" pitchFamily="49" charset="0"/>
              </a:rPr>
              <a:t> = </a:t>
            </a:r>
            <a:r>
              <a:rPr lang="en-US" sz="2000" b="1" dirty="0" err="1">
                <a:latin typeface="Consolas" panose="020B0609020204030204" pitchFamily="49" charset="0"/>
              </a:rPr>
              <a:t>CultureInfo.InvariantCulture</a:t>
            </a:r>
            <a:r>
              <a:rPr lang="en-US" sz="2000" b="1" dirty="0">
                <a:latin typeface="Consolas" panose="020B0609020204030204" pitchFamily="49" charset="0"/>
              </a:rPr>
              <a:t>;</a:t>
            </a:r>
          </a:p>
          <a:p>
            <a:r>
              <a:rPr lang="en-US" sz="2000" b="1" dirty="0">
                <a:latin typeface="Consolas" panose="020B0609020204030204" pitchFamily="49" charset="0"/>
              </a:rPr>
              <a:t>    }</a:t>
            </a:r>
          </a:p>
          <a:p>
            <a:r>
              <a:rPr lang="en-US" sz="2000" b="1" dirty="0">
                <a:latin typeface="Consolas" panose="020B0609020204030204" pitchFamily="49" charset="0"/>
              </a:rPr>
              <a:t>}</a:t>
            </a:r>
          </a:p>
          <a:p>
            <a:r>
              <a:rPr lang="en-US" sz="2000" b="1" dirty="0">
                <a:latin typeface="Consolas" panose="020B0609020204030204" pitchFamily="49" charset="0"/>
              </a:rPr>
              <a:t>else</a:t>
            </a:r>
          </a:p>
          <a:p>
            <a:r>
              <a:rPr lang="en-US" sz="2000" b="1" dirty="0">
                <a:latin typeface="Consolas" panose="020B0609020204030204" pitchFamily="49" charset="0"/>
              </a:rPr>
              <a:t>    </a:t>
            </a:r>
            <a:r>
              <a:rPr lang="en-US" sz="2000" b="1" dirty="0" err="1">
                <a:latin typeface="Consolas" panose="020B0609020204030204" pitchFamily="49" charset="0"/>
              </a:rPr>
              <a:t>cultreInfo</a:t>
            </a:r>
            <a:r>
              <a:rPr lang="en-US" sz="2000" b="1" dirty="0">
                <a:latin typeface="Consolas" panose="020B0609020204030204" pitchFamily="49" charset="0"/>
              </a:rPr>
              <a:t> = </a:t>
            </a:r>
            <a:r>
              <a:rPr lang="en-US" sz="2000" b="1" dirty="0" err="1">
                <a:latin typeface="Consolas" panose="020B0609020204030204" pitchFamily="49" charset="0"/>
              </a:rPr>
              <a:t>CultureInfo.InvariantCulture</a:t>
            </a:r>
            <a:r>
              <a:rPr lang="en-US" sz="2000" b="1" dirty="0">
                <a:latin typeface="Consolas" panose="020B0609020204030204" pitchFamily="49" charset="0"/>
              </a:rPr>
              <a:t>;</a:t>
            </a:r>
          </a:p>
        </p:txBody>
      </p:sp>
      <p:sp>
        <p:nvSpPr>
          <p:cNvPr id="3" name="Rectangle 2"/>
          <p:cNvSpPr/>
          <p:nvPr/>
        </p:nvSpPr>
        <p:spPr>
          <a:xfrm>
            <a:off x="10332992" y="6433655"/>
            <a:ext cx="3350597" cy="369332"/>
          </a:xfrm>
          <a:prstGeom prst="rect">
            <a:avLst/>
          </a:prstGeom>
        </p:spPr>
        <p:txBody>
          <a:bodyPr wrap="none">
            <a:spAutoFit/>
          </a:bodyPr>
          <a:lstStyle/>
          <a:p>
            <a:r>
              <a:rPr lang="en-US" b="1" dirty="0">
                <a:latin typeface="Consolas" panose="020B0609020204030204" pitchFamily="49" charset="0"/>
              </a:rPr>
              <a:t>Web &gt; </a:t>
            </a:r>
            <a:r>
              <a:rPr lang="en-US" b="1" dirty="0" err="1">
                <a:latin typeface="Consolas" panose="020B0609020204030204" pitchFamily="49" charset="0"/>
              </a:rPr>
              <a:t>EnumerableProofs.cs</a:t>
            </a:r>
            <a:endParaRPr lang="en-US" dirty="0"/>
          </a:p>
        </p:txBody>
      </p:sp>
    </p:spTree>
    <p:extLst>
      <p:ext uri="{BB962C8B-B14F-4D97-AF65-F5344CB8AC3E}">
        <p14:creationId xmlns:p14="http://schemas.microsoft.com/office/powerpoint/2010/main" val="250887878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Objects that implement IDisposable should be disposed</a:t>
            </a:r>
          </a:p>
          <a:p>
            <a:r>
              <a:rPr lang="en-US" dirty="0"/>
              <a:t>Be cautious around IDisposable objects in inheritance</a:t>
            </a:r>
          </a:p>
          <a:p>
            <a:r>
              <a:rPr lang="en-US" dirty="0"/>
              <a:t>Read about patterns for closing or disposing IDisposable – not all are the same</a:t>
            </a:r>
          </a:p>
        </p:txBody>
      </p:sp>
      <p:sp>
        <p:nvSpPr>
          <p:cNvPr id="2" name="Title 1"/>
          <p:cNvSpPr>
            <a:spLocks noGrp="1"/>
          </p:cNvSpPr>
          <p:nvPr>
            <p:ph type="title"/>
          </p:nvPr>
        </p:nvSpPr>
        <p:spPr/>
        <p:txBody>
          <a:bodyPr/>
          <a:lstStyle/>
          <a:p>
            <a:r>
              <a:rPr lang="en-US" dirty="0"/>
              <a:t>“D” is for dispose</a:t>
            </a:r>
          </a:p>
        </p:txBody>
      </p:sp>
      <p:sp>
        <p:nvSpPr>
          <p:cNvPr id="5" name="Rectangle 4"/>
          <p:cNvSpPr/>
          <p:nvPr/>
        </p:nvSpPr>
        <p:spPr>
          <a:xfrm>
            <a:off x="8832879" y="6521518"/>
            <a:ext cx="2590774" cy="369332"/>
          </a:xfrm>
          <a:prstGeom prst="rect">
            <a:avLst/>
          </a:prstGeom>
        </p:spPr>
        <p:txBody>
          <a:bodyPr wrap="none">
            <a:spAutoFit/>
          </a:bodyPr>
          <a:lstStyle/>
          <a:p>
            <a:r>
              <a:rPr lang="en-US" b="1" dirty="0">
                <a:latin typeface="Consolas" panose="020B0609020204030204" pitchFamily="49" charset="0"/>
              </a:rPr>
              <a:t>Console &gt; </a:t>
            </a:r>
            <a:r>
              <a:rPr lang="en-US" b="1" dirty="0" err="1">
                <a:latin typeface="Consolas" panose="020B0609020204030204" pitchFamily="49" charset="0"/>
              </a:rPr>
              <a:t>Feline.cs</a:t>
            </a:r>
            <a:endParaRPr lang="en-US" dirty="0"/>
          </a:p>
        </p:txBody>
      </p:sp>
    </p:spTree>
    <p:extLst>
      <p:ext uri="{BB962C8B-B14F-4D97-AF65-F5344CB8AC3E}">
        <p14:creationId xmlns:p14="http://schemas.microsoft.com/office/powerpoint/2010/main" val="6555927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2" fontAlgn="base"/>
            <a:r>
              <a:rPr lang="en-US" sz="4000" dirty="0">
                <a:effectLst>
                  <a:glow>
                    <a:srgbClr val="000000"/>
                  </a:glow>
                  <a:outerShdw sx="0" sy="0">
                    <a:srgbClr val="000000"/>
                  </a:outerShdw>
                  <a:reflection stA="0" endPos="0" fadeDir="0" sx="0" sy="0"/>
                </a:effectLst>
                <a:latin typeface="+mj-lt"/>
              </a:rPr>
              <a:t>Object should be disposed [CA2237, CC0022]</a:t>
            </a:r>
          </a:p>
        </p:txBody>
      </p:sp>
      <p:sp>
        <p:nvSpPr>
          <p:cNvPr id="4" name="TextBox 3"/>
          <p:cNvSpPr txBox="1"/>
          <p:nvPr/>
        </p:nvSpPr>
        <p:spPr>
          <a:xfrm>
            <a:off x="549019" y="1209280"/>
            <a:ext cx="9692534" cy="3493264"/>
          </a:xfrm>
          <a:prstGeom prst="rect">
            <a:avLst/>
          </a:prstGeom>
          <a:solidFill>
            <a:schemeClr val="bg1"/>
          </a:solidFill>
          <a:ln w="25400">
            <a:solidFill>
              <a:schemeClr val="tx1"/>
            </a:solidFill>
          </a:ln>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public static string </a:t>
            </a:r>
            <a:r>
              <a:rPr lang="en-US" sz="2400" b="1" dirty="0" err="1">
                <a:gradFill>
                  <a:gsLst>
                    <a:gs pos="2917">
                      <a:schemeClr val="tx1"/>
                    </a:gs>
                    <a:gs pos="30000">
                      <a:schemeClr val="tx1"/>
                    </a:gs>
                  </a:gsLst>
                  <a:lin ang="5400000" scaled="0"/>
                </a:gradFill>
                <a:latin typeface="Consolas" panose="020B0609020204030204" pitchFamily="49" charset="0"/>
              </a:rPr>
              <a:t>SerializeBetter</a:t>
            </a:r>
            <a:r>
              <a:rPr lang="en-US" sz="2400" b="1" dirty="0">
                <a:gradFill>
                  <a:gsLst>
                    <a:gs pos="2917">
                      <a:schemeClr val="tx1"/>
                    </a:gs>
                    <a:gs pos="30000">
                      <a:schemeClr val="tx1"/>
                    </a:gs>
                  </a:gsLst>
                  <a:lin ang="5400000" scaled="0"/>
                </a:gradFill>
                <a:latin typeface="Consolas" panose="020B0609020204030204" pitchFamily="49" charset="0"/>
              </a:rPr>
              <a:t>(object </a:t>
            </a:r>
            <a:r>
              <a:rPr lang="en-US" sz="2400" b="1" dirty="0" err="1">
                <a:gradFill>
                  <a:gsLst>
                    <a:gs pos="2917">
                      <a:schemeClr val="tx1"/>
                    </a:gs>
                    <a:gs pos="30000">
                      <a:schemeClr val="tx1"/>
                    </a:gs>
                  </a:gsLst>
                  <a:lin ang="5400000" scaled="0"/>
                </a:gradFill>
                <a:latin typeface="Consolas" panose="020B0609020204030204" pitchFamily="49" charset="0"/>
              </a:rPr>
              <a:t>obj</a:t>
            </a:r>
            <a:r>
              <a:rPr lang="en-US" sz="24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highlight>
                  <a:srgbClr val="FFFF00"/>
                </a:highlight>
                <a:latin typeface="Consolas" panose="020B0609020204030204" pitchFamily="49" charset="0"/>
              </a:rPr>
              <a:t>    using (</a:t>
            </a:r>
            <a:r>
              <a:rPr lang="en-US" sz="2400" b="1" dirty="0" err="1">
                <a:gradFill>
                  <a:gsLst>
                    <a:gs pos="2917">
                      <a:schemeClr val="tx1"/>
                    </a:gs>
                    <a:gs pos="30000">
                      <a:schemeClr val="tx1"/>
                    </a:gs>
                  </a:gsLst>
                  <a:lin ang="5400000" scaled="0"/>
                </a:gradFill>
                <a:highlight>
                  <a:srgbClr val="FFFF00"/>
                </a:highlight>
                <a:latin typeface="Consolas" panose="020B0609020204030204" pitchFamily="49" charset="0"/>
              </a:rPr>
              <a:t>StringWriter</a:t>
            </a:r>
            <a:r>
              <a:rPr lang="en-US" sz="2400" b="1" dirty="0">
                <a:gradFill>
                  <a:gsLst>
                    <a:gs pos="2917">
                      <a:schemeClr val="tx1"/>
                    </a:gs>
                    <a:gs pos="30000">
                      <a:schemeClr val="tx1"/>
                    </a:gs>
                  </a:gsLst>
                  <a:lin ang="5400000" scaled="0"/>
                </a:gradFill>
                <a:highlight>
                  <a:srgbClr val="FFFF00"/>
                </a:highlight>
                <a:latin typeface="Consolas" panose="020B0609020204030204" pitchFamily="49" charset="0"/>
              </a:rPr>
              <a:t> writer = new </a:t>
            </a:r>
            <a:r>
              <a:rPr lang="en-US" sz="2400" b="1" dirty="0" err="1">
                <a:gradFill>
                  <a:gsLst>
                    <a:gs pos="2917">
                      <a:schemeClr val="tx1"/>
                    </a:gs>
                    <a:gs pos="30000">
                      <a:schemeClr val="tx1"/>
                    </a:gs>
                  </a:gsLst>
                  <a:lin ang="5400000" scaled="0"/>
                </a:gradFill>
                <a:highlight>
                  <a:srgbClr val="FFFF00"/>
                </a:highlight>
                <a:latin typeface="Consolas" panose="020B0609020204030204" pitchFamily="49" charset="0"/>
              </a:rPr>
              <a:t>StringWriter</a:t>
            </a:r>
            <a:r>
              <a:rPr lang="en-US" sz="2400" b="1" dirty="0">
                <a:gradFill>
                  <a:gsLst>
                    <a:gs pos="2917">
                      <a:schemeClr val="tx1"/>
                    </a:gs>
                    <a:gs pos="30000">
                      <a:schemeClr val="tx1"/>
                    </a:gs>
                  </a:gsLst>
                  <a:lin ang="5400000" scaled="0"/>
                </a:gradFill>
                <a:highlight>
                  <a:srgbClr val="FFFF00"/>
                </a:highlight>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        </a:t>
            </a:r>
            <a:r>
              <a:rPr lang="en-US" sz="2400" b="1" dirty="0" err="1">
                <a:gradFill>
                  <a:gsLst>
                    <a:gs pos="2917">
                      <a:schemeClr val="tx1"/>
                    </a:gs>
                    <a:gs pos="30000">
                      <a:schemeClr val="tx1"/>
                    </a:gs>
                  </a:gsLst>
                  <a:lin ang="5400000" scaled="0"/>
                </a:gradFill>
                <a:latin typeface="Consolas" panose="020B0609020204030204" pitchFamily="49" charset="0"/>
              </a:rPr>
              <a:t>SpecialFormatter.SerializeBetter</a:t>
            </a:r>
            <a:r>
              <a:rPr lang="en-US" sz="2400" b="1" dirty="0">
                <a:gradFill>
                  <a:gsLst>
                    <a:gs pos="2917">
                      <a:schemeClr val="tx1"/>
                    </a:gs>
                    <a:gs pos="30000">
                      <a:schemeClr val="tx1"/>
                    </a:gs>
                  </a:gsLst>
                  <a:lin ang="5400000" scaled="0"/>
                </a:gradFill>
                <a:latin typeface="Consolas" panose="020B0609020204030204" pitchFamily="49" charset="0"/>
              </a:rPr>
              <a:t>(writer, </a:t>
            </a:r>
            <a:r>
              <a:rPr lang="en-US" sz="2400" b="1" dirty="0" err="1">
                <a:gradFill>
                  <a:gsLst>
                    <a:gs pos="2917">
                      <a:schemeClr val="tx1"/>
                    </a:gs>
                    <a:gs pos="30000">
                      <a:schemeClr val="tx1"/>
                    </a:gs>
                  </a:gsLst>
                  <a:lin ang="5400000" scaled="0"/>
                </a:gradFill>
                <a:latin typeface="Consolas" panose="020B0609020204030204" pitchFamily="49" charset="0"/>
              </a:rPr>
              <a:t>obj</a:t>
            </a:r>
            <a:r>
              <a:rPr lang="en-US" sz="24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        return </a:t>
            </a:r>
            <a:r>
              <a:rPr lang="en-US" sz="2400" b="1" dirty="0" err="1">
                <a:gradFill>
                  <a:gsLst>
                    <a:gs pos="2917">
                      <a:schemeClr val="tx1"/>
                    </a:gs>
                    <a:gs pos="30000">
                      <a:schemeClr val="tx1"/>
                    </a:gs>
                  </a:gsLst>
                  <a:lin ang="5400000" scaled="0"/>
                </a:gradFill>
                <a:latin typeface="Consolas" panose="020B0609020204030204" pitchFamily="49" charset="0"/>
              </a:rPr>
              <a:t>writer.ToString</a:t>
            </a:r>
            <a:r>
              <a:rPr lang="en-US" sz="24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a:t>
            </a:r>
          </a:p>
        </p:txBody>
      </p:sp>
      <p:sp>
        <p:nvSpPr>
          <p:cNvPr id="6" name="Rectangle 5"/>
          <p:cNvSpPr/>
          <p:nvPr/>
        </p:nvSpPr>
        <p:spPr>
          <a:xfrm>
            <a:off x="8832879" y="6521518"/>
            <a:ext cx="2590774" cy="369332"/>
          </a:xfrm>
          <a:prstGeom prst="rect">
            <a:avLst/>
          </a:prstGeom>
        </p:spPr>
        <p:txBody>
          <a:bodyPr wrap="none">
            <a:spAutoFit/>
          </a:bodyPr>
          <a:lstStyle/>
          <a:p>
            <a:r>
              <a:rPr lang="en-US" b="1" dirty="0">
                <a:latin typeface="Consolas" panose="020B0609020204030204" pitchFamily="49" charset="0"/>
              </a:rPr>
              <a:t>Console &gt; </a:t>
            </a:r>
            <a:r>
              <a:rPr lang="en-US" b="1" dirty="0" err="1">
                <a:latin typeface="Consolas" panose="020B0609020204030204" pitchFamily="49" charset="0"/>
              </a:rPr>
              <a:t>Feline.cs</a:t>
            </a:r>
            <a:endParaRPr lang="en-US" dirty="0"/>
          </a:p>
        </p:txBody>
      </p:sp>
    </p:spTree>
    <p:extLst>
      <p:ext uri="{BB962C8B-B14F-4D97-AF65-F5344CB8AC3E}">
        <p14:creationId xmlns:p14="http://schemas.microsoft.com/office/powerpoint/2010/main" val="220038097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5" name="TextBox 4"/>
          <p:cNvSpPr txBox="1"/>
          <p:nvPr/>
        </p:nvSpPr>
        <p:spPr>
          <a:xfrm>
            <a:off x="549020" y="1212849"/>
            <a:ext cx="11615184" cy="3250121"/>
          </a:xfrm>
          <a:prstGeom prst="rect">
            <a:avLst/>
          </a:prstGeom>
          <a:solidFill>
            <a:schemeClr val="bg1"/>
          </a:solidFill>
          <a:ln w="25400">
            <a:solidFill>
              <a:schemeClr val="tx1"/>
            </a:solidFill>
          </a:ln>
        </p:spPr>
        <p:txBody>
          <a:bodyPr wrap="square" lIns="182880" tIns="146304" rIns="182880" bIns="146304" rtlCol="0">
            <a:spAutoFit/>
          </a:bodyPr>
          <a:lstStyle/>
          <a:p>
            <a:r>
              <a:rPr lang="en-US" sz="2400" b="1" dirty="0">
                <a:latin typeface="Consolas" panose="020B0609020204030204" pitchFamily="49" charset="0"/>
              </a:rPr>
              <a:t>using (</a:t>
            </a:r>
            <a:r>
              <a:rPr lang="en-US" sz="2400" b="1" dirty="0" err="1">
                <a:latin typeface="Consolas" panose="020B0609020204030204" pitchFamily="49" charset="0"/>
              </a:rPr>
              <a:t>StreamWriter</a:t>
            </a:r>
            <a:r>
              <a:rPr lang="en-US" sz="2400" b="1" dirty="0">
                <a:latin typeface="Consolas" panose="020B0609020204030204" pitchFamily="49" charset="0"/>
              </a:rPr>
              <a:t> </a:t>
            </a:r>
            <a:r>
              <a:rPr lang="en-US" sz="2400" b="1" dirty="0" err="1">
                <a:latin typeface="Consolas" panose="020B0609020204030204" pitchFamily="49" charset="0"/>
              </a:rPr>
              <a:t>streamWriter</a:t>
            </a:r>
            <a:r>
              <a:rPr lang="en-US" sz="2400" b="1" dirty="0">
                <a:latin typeface="Consolas" panose="020B0609020204030204" pitchFamily="49" charset="0"/>
              </a:rPr>
              <a:t> = new </a:t>
            </a:r>
            <a:r>
              <a:rPr lang="en-US" sz="2400" b="1" dirty="0" err="1">
                <a:latin typeface="Consolas" panose="020B0609020204030204" pitchFamily="49" charset="0"/>
              </a:rPr>
              <a:t>System.IO.StreamWriter</a:t>
            </a:r>
            <a:r>
              <a:rPr lang="en-US" sz="2400" b="1" dirty="0">
                <a:latin typeface="Consolas" panose="020B0609020204030204" pitchFamily="49" charset="0"/>
              </a:rPr>
              <a:t>(@"out.txt"))</a:t>
            </a:r>
          </a:p>
          <a:p>
            <a:r>
              <a:rPr lang="en-US" sz="2400" b="1" dirty="0">
                <a:latin typeface="Consolas" panose="020B0609020204030204" pitchFamily="49" charset="0"/>
              </a:rPr>
              <a:t>{</a:t>
            </a:r>
          </a:p>
          <a:p>
            <a:r>
              <a:rPr lang="en-US" sz="2400" b="1" dirty="0">
                <a:latin typeface="Consolas" panose="020B0609020204030204" pitchFamily="49" charset="0"/>
              </a:rPr>
              <a:t>    string </a:t>
            </a:r>
            <a:r>
              <a:rPr lang="en-US" sz="2400" b="1" dirty="0" err="1">
                <a:latin typeface="Consolas" panose="020B0609020204030204" pitchFamily="49" charset="0"/>
              </a:rPr>
              <a:t>json</a:t>
            </a:r>
            <a:r>
              <a:rPr lang="en-US" sz="2400" b="1" dirty="0">
                <a:latin typeface="Consolas" panose="020B0609020204030204" pitchFamily="49" charset="0"/>
              </a:rPr>
              <a:t> = new </a:t>
            </a:r>
            <a:r>
              <a:rPr lang="en-US" sz="2400" b="1" dirty="0" err="1">
                <a:latin typeface="Consolas" panose="020B0609020204030204" pitchFamily="49" charset="0"/>
              </a:rPr>
              <a:t>JavaScriptSerializer</a:t>
            </a:r>
            <a:r>
              <a:rPr lang="en-US" sz="2400" b="1" dirty="0">
                <a:latin typeface="Consolas" panose="020B0609020204030204" pitchFamily="49" charset="0"/>
              </a:rPr>
              <a:t>().Serialize(value);</a:t>
            </a:r>
          </a:p>
          <a:p>
            <a:r>
              <a:rPr lang="en-US" sz="2400" b="1" dirty="0">
                <a:latin typeface="Consolas" panose="020B0609020204030204" pitchFamily="49" charset="0"/>
              </a:rPr>
              <a:t>    </a:t>
            </a:r>
            <a:r>
              <a:rPr lang="en-US" sz="2400" b="1" dirty="0" err="1">
                <a:latin typeface="Consolas" panose="020B0609020204030204" pitchFamily="49" charset="0"/>
              </a:rPr>
              <a:t>streamWriter.Write</a:t>
            </a:r>
            <a:r>
              <a:rPr lang="en-US" sz="2400" b="1" dirty="0">
                <a:latin typeface="Consolas" panose="020B0609020204030204" pitchFamily="49" charset="0"/>
              </a:rPr>
              <a:t>(</a:t>
            </a:r>
            <a:r>
              <a:rPr lang="en-US" sz="2400" b="1" dirty="0" err="1">
                <a:latin typeface="Consolas" panose="020B0609020204030204" pitchFamily="49" charset="0"/>
              </a:rPr>
              <a:t>json</a:t>
            </a:r>
            <a:r>
              <a:rPr lang="en-US" sz="2400" b="1" dirty="0">
                <a:latin typeface="Consolas" panose="020B0609020204030204" pitchFamily="49" charset="0"/>
              </a:rPr>
              <a:t>);</a:t>
            </a:r>
          </a:p>
          <a:p>
            <a:r>
              <a:rPr lang="en-US" sz="2400" b="1" dirty="0">
                <a:latin typeface="Consolas" panose="020B0609020204030204" pitchFamily="49" charset="0"/>
              </a:rPr>
              <a:t>    </a:t>
            </a:r>
            <a:r>
              <a:rPr lang="en-US" sz="2400" b="1" dirty="0" err="1">
                <a:latin typeface="Consolas" panose="020B0609020204030204" pitchFamily="49" charset="0"/>
              </a:rPr>
              <a:t>streamWriter.Flush</a:t>
            </a:r>
            <a:r>
              <a:rPr lang="en-US" sz="2400" b="1" dirty="0">
                <a:latin typeface="Consolas" panose="020B0609020204030204" pitchFamily="49" charset="0"/>
              </a:rPr>
              <a:t>();</a:t>
            </a:r>
          </a:p>
          <a:p>
            <a:r>
              <a:rPr lang="en-US" sz="2400" b="1" dirty="0">
                <a:latin typeface="Consolas" panose="020B0609020204030204" pitchFamily="49" charset="0"/>
              </a:rPr>
              <a:t>    </a:t>
            </a:r>
            <a:r>
              <a:rPr lang="en-US" sz="2400" b="1" dirty="0" err="1">
                <a:latin typeface="Consolas" panose="020B0609020204030204" pitchFamily="49" charset="0"/>
              </a:rPr>
              <a:t>streamWriter.Close</a:t>
            </a:r>
            <a:r>
              <a:rPr lang="en-US" sz="2400" b="1" dirty="0">
                <a:latin typeface="Consolas" panose="020B0609020204030204" pitchFamily="49" charset="0"/>
              </a:rPr>
              <a:t>();</a:t>
            </a:r>
          </a:p>
          <a:p>
            <a:r>
              <a:rPr lang="en-US" sz="2400" b="1" dirty="0">
                <a:latin typeface="Consolas" panose="020B0609020204030204" pitchFamily="49" charset="0"/>
              </a:rPr>
              <a:t>}</a:t>
            </a:r>
          </a:p>
        </p:txBody>
      </p:sp>
      <p:sp>
        <p:nvSpPr>
          <p:cNvPr id="4" name="Rectangle 3"/>
          <p:cNvSpPr/>
          <p:nvPr/>
        </p:nvSpPr>
        <p:spPr>
          <a:xfrm>
            <a:off x="8832879" y="6521518"/>
            <a:ext cx="2590774" cy="369332"/>
          </a:xfrm>
          <a:prstGeom prst="rect">
            <a:avLst/>
          </a:prstGeom>
        </p:spPr>
        <p:txBody>
          <a:bodyPr wrap="none">
            <a:spAutoFit/>
          </a:bodyPr>
          <a:lstStyle/>
          <a:p>
            <a:r>
              <a:rPr lang="en-US" b="1" dirty="0">
                <a:latin typeface="Consolas" panose="020B0609020204030204" pitchFamily="49" charset="0"/>
              </a:rPr>
              <a:t>Web &gt; </a:t>
            </a:r>
            <a:r>
              <a:rPr lang="en-US" b="1" dirty="0" err="1">
                <a:latin typeface="Consolas" panose="020B0609020204030204" pitchFamily="49" charset="0"/>
              </a:rPr>
              <a:t>JSONHelper.cs</a:t>
            </a:r>
            <a:endParaRPr lang="en-US" dirty="0"/>
          </a:p>
        </p:txBody>
      </p:sp>
    </p:spTree>
    <p:extLst>
      <p:ext uri="{BB962C8B-B14F-4D97-AF65-F5344CB8AC3E}">
        <p14:creationId xmlns:p14="http://schemas.microsoft.com/office/powerpoint/2010/main" val="148496858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is Disposed more than once [CA2202]</a:t>
            </a:r>
          </a:p>
        </p:txBody>
      </p:sp>
      <p:sp>
        <p:nvSpPr>
          <p:cNvPr id="5" name="TextBox 4"/>
          <p:cNvSpPr txBox="1"/>
          <p:nvPr/>
        </p:nvSpPr>
        <p:spPr>
          <a:xfrm>
            <a:off x="549020" y="1212849"/>
            <a:ext cx="11615184" cy="3250121"/>
          </a:xfrm>
          <a:prstGeom prst="rect">
            <a:avLst/>
          </a:prstGeom>
          <a:solidFill>
            <a:schemeClr val="bg1"/>
          </a:solidFill>
          <a:ln w="25400">
            <a:solidFill>
              <a:schemeClr val="tx1"/>
            </a:solidFill>
          </a:ln>
        </p:spPr>
        <p:txBody>
          <a:bodyPr wrap="square" lIns="182880" tIns="146304" rIns="182880" bIns="146304" rtlCol="0">
            <a:spAutoFit/>
          </a:bodyPr>
          <a:lstStyle/>
          <a:p>
            <a:r>
              <a:rPr lang="en-US" sz="2400" b="1" dirty="0">
                <a:highlight>
                  <a:srgbClr val="FFFF00"/>
                </a:highlight>
                <a:latin typeface="Consolas" panose="020B0609020204030204" pitchFamily="49" charset="0"/>
              </a:rPr>
              <a:t>using </a:t>
            </a:r>
            <a:r>
              <a:rPr lang="en-US" sz="2400" b="1" dirty="0">
                <a:latin typeface="Consolas" panose="020B0609020204030204" pitchFamily="49" charset="0"/>
              </a:rPr>
              <a:t>(</a:t>
            </a:r>
            <a:r>
              <a:rPr lang="en-US" sz="2400" b="1" dirty="0" err="1">
                <a:latin typeface="Consolas" panose="020B0609020204030204" pitchFamily="49" charset="0"/>
              </a:rPr>
              <a:t>StreamWriter</a:t>
            </a:r>
            <a:r>
              <a:rPr lang="en-US" sz="2400" b="1" dirty="0">
                <a:latin typeface="Consolas" panose="020B0609020204030204" pitchFamily="49" charset="0"/>
              </a:rPr>
              <a:t> </a:t>
            </a:r>
            <a:r>
              <a:rPr lang="en-US" sz="2400" b="1" dirty="0" err="1">
                <a:latin typeface="Consolas" panose="020B0609020204030204" pitchFamily="49" charset="0"/>
              </a:rPr>
              <a:t>streamWriter</a:t>
            </a:r>
            <a:r>
              <a:rPr lang="en-US" sz="2400" b="1" dirty="0">
                <a:latin typeface="Consolas" panose="020B0609020204030204" pitchFamily="49" charset="0"/>
              </a:rPr>
              <a:t> = new </a:t>
            </a:r>
            <a:r>
              <a:rPr lang="en-US" sz="2400" b="1" dirty="0" err="1">
                <a:latin typeface="Consolas" panose="020B0609020204030204" pitchFamily="49" charset="0"/>
              </a:rPr>
              <a:t>System.IO.StreamWriter</a:t>
            </a:r>
            <a:r>
              <a:rPr lang="en-US" sz="2400" b="1" dirty="0">
                <a:latin typeface="Consolas" panose="020B0609020204030204" pitchFamily="49" charset="0"/>
              </a:rPr>
              <a:t>(@"out.txt"))</a:t>
            </a:r>
          </a:p>
          <a:p>
            <a:r>
              <a:rPr lang="en-US" sz="2400" b="1" dirty="0">
                <a:latin typeface="Consolas" panose="020B0609020204030204" pitchFamily="49" charset="0"/>
              </a:rPr>
              <a:t>{</a:t>
            </a:r>
          </a:p>
          <a:p>
            <a:r>
              <a:rPr lang="en-US" sz="2400" b="1" dirty="0">
                <a:latin typeface="Consolas" panose="020B0609020204030204" pitchFamily="49" charset="0"/>
              </a:rPr>
              <a:t>    string </a:t>
            </a:r>
            <a:r>
              <a:rPr lang="en-US" sz="2400" b="1" dirty="0" err="1">
                <a:latin typeface="Consolas" panose="020B0609020204030204" pitchFamily="49" charset="0"/>
              </a:rPr>
              <a:t>json</a:t>
            </a:r>
            <a:r>
              <a:rPr lang="en-US" sz="2400" b="1" dirty="0">
                <a:latin typeface="Consolas" panose="020B0609020204030204" pitchFamily="49" charset="0"/>
              </a:rPr>
              <a:t> = new </a:t>
            </a:r>
            <a:r>
              <a:rPr lang="en-US" sz="2400" b="1" dirty="0" err="1">
                <a:latin typeface="Consolas" panose="020B0609020204030204" pitchFamily="49" charset="0"/>
              </a:rPr>
              <a:t>JavaScriptSerializer</a:t>
            </a:r>
            <a:r>
              <a:rPr lang="en-US" sz="2400" b="1" dirty="0">
                <a:latin typeface="Consolas" panose="020B0609020204030204" pitchFamily="49" charset="0"/>
              </a:rPr>
              <a:t>().Serialize(value);</a:t>
            </a:r>
          </a:p>
          <a:p>
            <a:r>
              <a:rPr lang="en-US" sz="2400" b="1" dirty="0">
                <a:latin typeface="Consolas" panose="020B0609020204030204" pitchFamily="49" charset="0"/>
              </a:rPr>
              <a:t>    </a:t>
            </a:r>
            <a:r>
              <a:rPr lang="en-US" sz="2400" b="1" dirty="0" err="1">
                <a:latin typeface="Consolas" panose="020B0609020204030204" pitchFamily="49" charset="0"/>
              </a:rPr>
              <a:t>streamWriter.Write</a:t>
            </a:r>
            <a:r>
              <a:rPr lang="en-US" sz="2400" b="1" dirty="0">
                <a:latin typeface="Consolas" panose="020B0609020204030204" pitchFamily="49" charset="0"/>
              </a:rPr>
              <a:t>(</a:t>
            </a:r>
            <a:r>
              <a:rPr lang="en-US" sz="2400" b="1" dirty="0" err="1">
                <a:latin typeface="Consolas" panose="020B0609020204030204" pitchFamily="49" charset="0"/>
              </a:rPr>
              <a:t>json</a:t>
            </a:r>
            <a:r>
              <a:rPr lang="en-US" sz="2400" b="1" dirty="0">
                <a:latin typeface="Consolas" panose="020B0609020204030204" pitchFamily="49" charset="0"/>
              </a:rPr>
              <a:t>);</a:t>
            </a:r>
          </a:p>
          <a:p>
            <a:r>
              <a:rPr lang="en-US" sz="2400" b="1" dirty="0">
                <a:latin typeface="Consolas" panose="020B0609020204030204" pitchFamily="49" charset="0"/>
              </a:rPr>
              <a:t>    </a:t>
            </a:r>
            <a:r>
              <a:rPr lang="en-US" sz="2400" b="1" dirty="0" err="1">
                <a:latin typeface="Consolas" panose="020B0609020204030204" pitchFamily="49" charset="0"/>
              </a:rPr>
              <a:t>streamWriter.Flush</a:t>
            </a:r>
            <a:r>
              <a:rPr lang="en-US" sz="2400" b="1" dirty="0">
                <a:latin typeface="Consolas" panose="020B0609020204030204" pitchFamily="49" charset="0"/>
              </a:rPr>
              <a:t>();</a:t>
            </a:r>
          </a:p>
          <a:p>
            <a:r>
              <a:rPr lang="en-US" sz="2400" b="1" dirty="0">
                <a:highlight>
                  <a:srgbClr val="FFFF00"/>
                </a:highlight>
                <a:latin typeface="Consolas" panose="020B0609020204030204" pitchFamily="49" charset="0"/>
              </a:rPr>
              <a:t>    </a:t>
            </a:r>
            <a:r>
              <a:rPr lang="en-US" sz="2400" b="1" dirty="0" err="1">
                <a:highlight>
                  <a:srgbClr val="FFFF00"/>
                </a:highlight>
                <a:latin typeface="Consolas" panose="020B0609020204030204" pitchFamily="49" charset="0"/>
              </a:rPr>
              <a:t>streamWriter.Close</a:t>
            </a:r>
            <a:r>
              <a:rPr lang="en-US" sz="2400" b="1" dirty="0">
                <a:highlight>
                  <a:srgbClr val="FFFF00"/>
                </a:highlight>
                <a:latin typeface="Consolas" panose="020B0609020204030204" pitchFamily="49" charset="0"/>
              </a:rPr>
              <a:t>();</a:t>
            </a:r>
          </a:p>
          <a:p>
            <a:r>
              <a:rPr lang="en-US" sz="2400" b="1" dirty="0">
                <a:latin typeface="Consolas" panose="020B0609020204030204" pitchFamily="49" charset="0"/>
              </a:rPr>
              <a:t>}</a:t>
            </a:r>
          </a:p>
        </p:txBody>
      </p:sp>
      <p:sp>
        <p:nvSpPr>
          <p:cNvPr id="6" name="Rectangle 5"/>
          <p:cNvSpPr/>
          <p:nvPr/>
        </p:nvSpPr>
        <p:spPr>
          <a:xfrm>
            <a:off x="8832879" y="6521518"/>
            <a:ext cx="2590774" cy="369332"/>
          </a:xfrm>
          <a:prstGeom prst="rect">
            <a:avLst/>
          </a:prstGeom>
        </p:spPr>
        <p:txBody>
          <a:bodyPr wrap="none">
            <a:spAutoFit/>
          </a:bodyPr>
          <a:lstStyle/>
          <a:p>
            <a:r>
              <a:rPr lang="en-US" b="1" dirty="0">
                <a:latin typeface="Consolas" panose="020B0609020204030204" pitchFamily="49" charset="0"/>
              </a:rPr>
              <a:t>Web &gt; </a:t>
            </a:r>
            <a:r>
              <a:rPr lang="en-US" b="1" dirty="0" err="1">
                <a:latin typeface="Consolas" panose="020B0609020204030204" pitchFamily="49" charset="0"/>
              </a:rPr>
              <a:t>JSONHelper.cs</a:t>
            </a:r>
            <a:endParaRPr lang="en-US" dirty="0"/>
          </a:p>
        </p:txBody>
      </p:sp>
    </p:spTree>
    <p:extLst>
      <p:ext uri="{BB962C8B-B14F-4D97-AF65-F5344CB8AC3E}">
        <p14:creationId xmlns:p14="http://schemas.microsoft.com/office/powerpoint/2010/main" val="392484813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sz="4400" dirty="0"/>
              <a:t>Object is Disposed more than once - VB [CA2202]</a:t>
            </a:r>
          </a:p>
        </p:txBody>
      </p:sp>
      <p:sp>
        <p:nvSpPr>
          <p:cNvPr id="4" name="TextBox 3"/>
          <p:cNvSpPr txBox="1"/>
          <p:nvPr/>
        </p:nvSpPr>
        <p:spPr>
          <a:xfrm>
            <a:off x="549020" y="1212849"/>
            <a:ext cx="11615184" cy="6943439"/>
          </a:xfrm>
          <a:prstGeom prst="rect">
            <a:avLst/>
          </a:prstGeom>
          <a:solidFill>
            <a:schemeClr val="bg1"/>
          </a:solidFill>
          <a:ln w="25400">
            <a:solidFill>
              <a:schemeClr val="tx1"/>
            </a:solidFill>
          </a:ln>
        </p:spPr>
        <p:txBody>
          <a:bodyPr wrap="square" lIns="182880" tIns="146304" rIns="182880" bIns="146304" rtlCol="0">
            <a:spAutoFit/>
          </a:bodyPr>
          <a:lstStyle/>
          <a:p>
            <a:r>
              <a:rPr lang="en-US" sz="2400" b="1" dirty="0">
                <a:latin typeface="Consolas" panose="020B0609020204030204" pitchFamily="49" charset="0"/>
              </a:rPr>
              <a:t>Public Shared Function </a:t>
            </a:r>
            <a:r>
              <a:rPr lang="en-US" sz="2400" b="1" dirty="0" err="1">
                <a:latin typeface="Consolas" panose="020B0609020204030204" pitchFamily="49" charset="0"/>
              </a:rPr>
              <a:t>WriteLog</a:t>
            </a:r>
            <a:r>
              <a:rPr lang="en-US" sz="2400" b="1" dirty="0">
                <a:latin typeface="Consolas" panose="020B0609020204030204" pitchFamily="49" charset="0"/>
              </a:rPr>
              <a:t>(</a:t>
            </a:r>
            <a:r>
              <a:rPr lang="en-US" sz="2400" b="1" dirty="0" err="1">
                <a:latin typeface="Consolas" panose="020B0609020204030204" pitchFamily="49" charset="0"/>
              </a:rPr>
              <a:t>ByVal</a:t>
            </a:r>
            <a:r>
              <a:rPr lang="en-US" sz="2400" b="1" dirty="0">
                <a:latin typeface="Consolas" panose="020B0609020204030204" pitchFamily="49" charset="0"/>
              </a:rPr>
              <a:t> message As String) As Boolean</a:t>
            </a:r>
          </a:p>
          <a:p>
            <a:r>
              <a:rPr lang="en-US" sz="2400" b="1" dirty="0">
                <a:latin typeface="Consolas" panose="020B0609020204030204" pitchFamily="49" charset="0"/>
              </a:rPr>
              <a:t>    If </a:t>
            </a:r>
            <a:r>
              <a:rPr lang="en-US" sz="2400" b="1" dirty="0" err="1">
                <a:latin typeface="Consolas" panose="020B0609020204030204" pitchFamily="49" charset="0"/>
              </a:rPr>
              <a:t>IsPerforamaceLogingOn</a:t>
            </a:r>
            <a:r>
              <a:rPr lang="en-US" sz="2400" b="1" dirty="0">
                <a:latin typeface="Consolas" panose="020B0609020204030204" pitchFamily="49" charset="0"/>
              </a:rPr>
              <a:t> Then</a:t>
            </a:r>
          </a:p>
          <a:p>
            <a:r>
              <a:rPr lang="en-US" sz="2400" b="1" dirty="0">
                <a:latin typeface="Consolas" panose="020B0609020204030204" pitchFamily="49" charset="0"/>
              </a:rPr>
              <a:t>        </a:t>
            </a:r>
            <a:r>
              <a:rPr lang="en-US" sz="2400" b="1" dirty="0" err="1">
                <a:latin typeface="Consolas" panose="020B0609020204030204" pitchFamily="49" charset="0"/>
              </a:rPr>
              <a:t>SyncLock</a:t>
            </a:r>
            <a:r>
              <a:rPr lang="en-US" sz="2400" b="1" dirty="0">
                <a:latin typeface="Consolas" panose="020B0609020204030204" pitchFamily="49" charset="0"/>
              </a:rPr>
              <a:t> </a:t>
            </a:r>
            <a:r>
              <a:rPr lang="en-US" sz="2400" b="1" dirty="0" err="1">
                <a:latin typeface="Consolas" panose="020B0609020204030204" pitchFamily="49" charset="0"/>
              </a:rPr>
              <a:t>GetType</a:t>
            </a:r>
            <a:r>
              <a:rPr lang="en-US" sz="2400" b="1" dirty="0">
                <a:latin typeface="Consolas" panose="020B0609020204030204" pitchFamily="49" charset="0"/>
              </a:rPr>
              <a:t>(Logger)</a:t>
            </a:r>
          </a:p>
          <a:p>
            <a:r>
              <a:rPr lang="en-US" sz="2400" b="1" dirty="0">
                <a:latin typeface="Consolas" panose="020B0609020204030204" pitchFamily="49" charset="0"/>
              </a:rPr>
              <a:t>            Dim fi = </a:t>
            </a:r>
            <a:r>
              <a:rPr lang="en-US" sz="2400" b="1" dirty="0" err="1">
                <a:latin typeface="Consolas" panose="020B0609020204030204" pitchFamily="49" charset="0"/>
              </a:rPr>
              <a:t>GetFile</a:t>
            </a:r>
            <a:r>
              <a:rPr lang="en-US" sz="2400" b="1" dirty="0">
                <a:latin typeface="Consolas" panose="020B0609020204030204" pitchFamily="49" charset="0"/>
              </a:rPr>
              <a:t>() ' RETURNS A STREAMWRITER</a:t>
            </a:r>
          </a:p>
          <a:p>
            <a:r>
              <a:rPr lang="en-US" sz="2400" b="1" dirty="0">
                <a:latin typeface="Consolas" panose="020B0609020204030204" pitchFamily="49" charset="0"/>
              </a:rPr>
              <a:t>            If fi </a:t>
            </a:r>
            <a:r>
              <a:rPr lang="en-US" sz="2400" b="1" dirty="0" err="1">
                <a:latin typeface="Consolas" panose="020B0609020204030204" pitchFamily="49" charset="0"/>
              </a:rPr>
              <a:t>IsNot</a:t>
            </a:r>
            <a:r>
              <a:rPr lang="en-US" sz="2400" b="1" dirty="0">
                <a:latin typeface="Consolas" panose="020B0609020204030204" pitchFamily="49" charset="0"/>
              </a:rPr>
              <a:t> Nothing Then</a:t>
            </a:r>
          </a:p>
          <a:p>
            <a:r>
              <a:rPr lang="en-US" sz="2400" b="1" dirty="0">
                <a:latin typeface="Consolas" panose="020B0609020204030204" pitchFamily="49" charset="0"/>
              </a:rPr>
              <a:t>                </a:t>
            </a:r>
            <a:r>
              <a:rPr lang="en-US" sz="2400" b="1" dirty="0" err="1">
                <a:latin typeface="Consolas" panose="020B0609020204030204" pitchFamily="49" charset="0"/>
              </a:rPr>
              <a:t>fi.Write</a:t>
            </a:r>
            <a:r>
              <a:rPr lang="en-US" sz="2400" b="1" dirty="0">
                <a:latin typeface="Consolas" panose="020B0609020204030204" pitchFamily="49" charset="0"/>
              </a:rPr>
              <a:t>(message)</a:t>
            </a:r>
          </a:p>
          <a:p>
            <a:r>
              <a:rPr lang="en-US" sz="2400" b="1" dirty="0">
                <a:latin typeface="Consolas" panose="020B0609020204030204" pitchFamily="49" charset="0"/>
              </a:rPr>
              <a:t>                </a:t>
            </a:r>
            <a:r>
              <a:rPr lang="en-US" sz="2400" b="1" dirty="0" err="1">
                <a:latin typeface="Consolas" panose="020B0609020204030204" pitchFamily="49" charset="0"/>
              </a:rPr>
              <a:t>fi.Write</a:t>
            </a:r>
            <a:r>
              <a:rPr lang="en-US" sz="2400" b="1" dirty="0">
                <a:latin typeface="Consolas" panose="020B0609020204030204" pitchFamily="49" charset="0"/>
              </a:rPr>
              <a:t>(</a:t>
            </a:r>
            <a:r>
              <a:rPr lang="en-US" sz="2400" b="1" dirty="0" err="1">
                <a:latin typeface="Consolas" panose="020B0609020204030204" pitchFamily="49" charset="0"/>
              </a:rPr>
              <a:t>vbCrLf</a:t>
            </a:r>
            <a:r>
              <a:rPr lang="en-US" sz="2400" b="1" dirty="0">
                <a:latin typeface="Consolas" panose="020B0609020204030204" pitchFamily="49" charset="0"/>
              </a:rPr>
              <a:t>)</a:t>
            </a:r>
          </a:p>
          <a:p>
            <a:r>
              <a:rPr lang="en-US" sz="2400" b="1" dirty="0">
                <a:highlight>
                  <a:srgbClr val="FFFF00"/>
                </a:highlight>
                <a:latin typeface="Consolas" panose="020B0609020204030204" pitchFamily="49" charset="0"/>
              </a:rPr>
              <a:t>                </a:t>
            </a:r>
            <a:r>
              <a:rPr lang="en-US" sz="2400" b="1" dirty="0" err="1">
                <a:highlight>
                  <a:srgbClr val="FFFF00"/>
                </a:highlight>
                <a:latin typeface="Consolas" panose="020B0609020204030204" pitchFamily="49" charset="0"/>
              </a:rPr>
              <a:t>fi.Flush</a:t>
            </a:r>
            <a:r>
              <a:rPr lang="en-US" sz="2400" b="1" dirty="0">
                <a:highlight>
                  <a:srgbClr val="FFFF00"/>
                </a:highlight>
                <a:latin typeface="Consolas" panose="020B0609020204030204" pitchFamily="49" charset="0"/>
              </a:rPr>
              <a:t>()</a:t>
            </a:r>
          </a:p>
          <a:p>
            <a:r>
              <a:rPr lang="en-US" sz="2400" b="1" dirty="0">
                <a:highlight>
                  <a:srgbClr val="FFFF00"/>
                </a:highlight>
                <a:latin typeface="Consolas" panose="020B0609020204030204" pitchFamily="49" charset="0"/>
              </a:rPr>
              <a:t>                </a:t>
            </a:r>
            <a:r>
              <a:rPr lang="en-US" sz="2400" b="1" dirty="0" err="1">
                <a:highlight>
                  <a:srgbClr val="FFFF00"/>
                </a:highlight>
                <a:latin typeface="Consolas" panose="020B0609020204030204" pitchFamily="49" charset="0"/>
              </a:rPr>
              <a:t>fi.Close</a:t>
            </a:r>
            <a:r>
              <a:rPr lang="en-US" sz="2400" b="1" dirty="0">
                <a:highlight>
                  <a:srgbClr val="FFFF00"/>
                </a:highlight>
                <a:latin typeface="Consolas" panose="020B0609020204030204" pitchFamily="49" charset="0"/>
              </a:rPr>
              <a:t>()</a:t>
            </a:r>
          </a:p>
          <a:p>
            <a:r>
              <a:rPr lang="en-US" sz="2400" b="1" dirty="0">
                <a:latin typeface="Consolas" panose="020B0609020204030204" pitchFamily="49" charset="0"/>
              </a:rPr>
              <a:t>                </a:t>
            </a:r>
            <a:r>
              <a:rPr lang="en-US" sz="2400" b="1" dirty="0" err="1">
                <a:latin typeface="Consolas" panose="020B0609020204030204" pitchFamily="49" charset="0"/>
              </a:rPr>
              <a:t>fi.Dispose</a:t>
            </a:r>
            <a:r>
              <a:rPr lang="en-US" sz="2400" b="1" dirty="0">
                <a:latin typeface="Consolas" panose="020B0609020204030204" pitchFamily="49" charset="0"/>
              </a:rPr>
              <a:t>()</a:t>
            </a:r>
          </a:p>
          <a:p>
            <a:r>
              <a:rPr lang="en-US" sz="2400" b="1" dirty="0">
                <a:latin typeface="Consolas" panose="020B0609020204030204" pitchFamily="49" charset="0"/>
              </a:rPr>
              <a:t>                Return True</a:t>
            </a:r>
          </a:p>
          <a:p>
            <a:r>
              <a:rPr lang="en-US" sz="2400" b="1" dirty="0">
                <a:latin typeface="Consolas" panose="020B0609020204030204" pitchFamily="49" charset="0"/>
              </a:rPr>
              <a:t>            Else</a:t>
            </a:r>
          </a:p>
          <a:p>
            <a:r>
              <a:rPr lang="en-US" sz="2400" b="1" dirty="0">
                <a:latin typeface="Consolas" panose="020B0609020204030204" pitchFamily="49" charset="0"/>
              </a:rPr>
              <a:t>                Return False</a:t>
            </a:r>
          </a:p>
          <a:p>
            <a:r>
              <a:rPr lang="en-US" sz="2400" b="1" dirty="0">
                <a:latin typeface="Consolas" panose="020B0609020204030204" pitchFamily="49" charset="0"/>
              </a:rPr>
              <a:t>            End If</a:t>
            </a:r>
          </a:p>
          <a:p>
            <a:r>
              <a:rPr lang="en-US" sz="2400" b="1" dirty="0">
                <a:latin typeface="Consolas" panose="020B0609020204030204" pitchFamily="49" charset="0"/>
              </a:rPr>
              <a:t>        End </a:t>
            </a:r>
            <a:r>
              <a:rPr lang="en-US" sz="2400" b="1" dirty="0" err="1">
                <a:latin typeface="Consolas" panose="020B0609020204030204" pitchFamily="49" charset="0"/>
              </a:rPr>
              <a:t>SyncLock</a:t>
            </a:r>
            <a:endParaRPr lang="en-US" sz="2400" b="1" dirty="0">
              <a:latin typeface="Consolas" panose="020B0609020204030204" pitchFamily="49" charset="0"/>
            </a:endParaRPr>
          </a:p>
          <a:p>
            <a:r>
              <a:rPr lang="en-US" sz="2400" b="1" dirty="0">
                <a:latin typeface="Consolas" panose="020B0609020204030204" pitchFamily="49" charset="0"/>
              </a:rPr>
              <a:t>    End If</a:t>
            </a:r>
          </a:p>
          <a:p>
            <a:r>
              <a:rPr lang="en-US" sz="2400" b="1" dirty="0">
                <a:latin typeface="Consolas" panose="020B0609020204030204" pitchFamily="49" charset="0"/>
              </a:rPr>
              <a:t>End Function</a:t>
            </a:r>
          </a:p>
        </p:txBody>
      </p:sp>
    </p:spTree>
    <p:extLst>
      <p:ext uri="{BB962C8B-B14F-4D97-AF65-F5344CB8AC3E}">
        <p14:creationId xmlns:p14="http://schemas.microsoft.com/office/powerpoint/2010/main" val="41140135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549019" y="1485604"/>
            <a:ext cx="10515485" cy="3988784"/>
          </a:xfrm>
          <a:prstGeom prst="rect">
            <a:avLst/>
          </a:prstGeom>
          <a:solidFill>
            <a:schemeClr val="bg1"/>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protected virtual void Dispose(bool disposing)</a:t>
            </a:r>
          </a:p>
          <a:p>
            <a:r>
              <a:rPr lang="en-US" sz="2000" b="1" dirty="0">
                <a:latin typeface="Consolas" panose="020B0609020204030204" pitchFamily="49" charset="0"/>
              </a:rPr>
              <a:t>{</a:t>
            </a:r>
          </a:p>
          <a:p>
            <a:r>
              <a:rPr lang="en-US" sz="2000" b="1" dirty="0">
                <a:latin typeface="Consolas" panose="020B0609020204030204" pitchFamily="49" charset="0"/>
              </a:rPr>
              <a:t>    if (!disposed)</a:t>
            </a:r>
          </a:p>
          <a:p>
            <a:r>
              <a:rPr lang="en-US" sz="2000" b="1" dirty="0">
                <a:latin typeface="Consolas" panose="020B0609020204030204" pitchFamily="49" charset="0"/>
              </a:rPr>
              <a:t>    {</a:t>
            </a:r>
          </a:p>
          <a:p>
            <a:r>
              <a:rPr lang="en-US" sz="2000" b="1" dirty="0">
                <a:latin typeface="Consolas" panose="020B0609020204030204" pitchFamily="49" charset="0"/>
              </a:rPr>
              <a:t>        if (disposing)</a:t>
            </a:r>
          </a:p>
          <a:p>
            <a:r>
              <a:rPr lang="en-US" sz="2000" b="1" dirty="0">
                <a:latin typeface="Consolas" panose="020B0609020204030204" pitchFamily="49" charset="0"/>
              </a:rPr>
              <a:t>        {</a:t>
            </a:r>
          </a:p>
          <a:p>
            <a:r>
              <a:rPr lang="en-US" sz="2000" b="1" dirty="0">
                <a:latin typeface="Consolas" panose="020B0609020204030204" pitchFamily="49" charset="0"/>
              </a:rPr>
              <a:t>            // Free other state (managed objects).           </a:t>
            </a:r>
          </a:p>
          <a:p>
            <a:r>
              <a:rPr lang="en-US" sz="2000" b="1" dirty="0">
                <a:latin typeface="Consolas" panose="020B0609020204030204" pitchFamily="49" charset="0"/>
              </a:rPr>
              <a:t>        }</a:t>
            </a:r>
          </a:p>
          <a:p>
            <a:r>
              <a:rPr lang="en-US" sz="2000" b="1" dirty="0">
                <a:latin typeface="Consolas" panose="020B0609020204030204" pitchFamily="49" charset="0"/>
              </a:rPr>
              <a:t>        </a:t>
            </a:r>
            <a:r>
              <a:rPr lang="en-US" sz="2000" b="1" dirty="0" err="1">
                <a:latin typeface="Consolas" panose="020B0609020204030204" pitchFamily="49" charset="0"/>
              </a:rPr>
              <a:t>ptSupportAPIClient</a:t>
            </a:r>
            <a:r>
              <a:rPr lang="en-US" sz="2000" b="1" dirty="0">
                <a:latin typeface="Consolas" panose="020B0609020204030204" pitchFamily="49" charset="0"/>
              </a:rPr>
              <a:t> = null;</a:t>
            </a:r>
          </a:p>
          <a:p>
            <a:r>
              <a:rPr lang="en-US" sz="2000" b="1" dirty="0">
                <a:latin typeface="Consolas" panose="020B0609020204030204" pitchFamily="49" charset="0"/>
              </a:rPr>
              <a:t>        disposed = true;</a:t>
            </a:r>
          </a:p>
          <a:p>
            <a:r>
              <a:rPr lang="en-US" sz="2000" b="1" dirty="0">
                <a:latin typeface="Consolas" panose="020B0609020204030204" pitchFamily="49" charset="0"/>
              </a:rPr>
              <a:t>    }</a:t>
            </a:r>
          </a:p>
          <a:p>
            <a:r>
              <a:rPr lang="en-US" sz="2000" b="1" dirty="0">
                <a:latin typeface="Consolas" panose="020B0609020204030204" pitchFamily="49" charset="0"/>
              </a:rPr>
              <a:t>}</a:t>
            </a:r>
          </a:p>
        </p:txBody>
      </p:sp>
    </p:spTree>
    <p:extLst>
      <p:ext uri="{BB962C8B-B14F-4D97-AF65-F5344CB8AC3E}">
        <p14:creationId xmlns:p14="http://schemas.microsoft.com/office/powerpoint/2010/main" val="114187864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2" fontAlgn="base"/>
            <a:r>
              <a:rPr lang="en-US" sz="3600" dirty="0">
                <a:effectLst>
                  <a:glow>
                    <a:srgbClr val="000000"/>
                  </a:glow>
                  <a:outerShdw sx="0" sy="0">
                    <a:srgbClr val="000000"/>
                  </a:outerShdw>
                  <a:reflection stA="0" endPos="0" fadeDir="0" sx="0" sy="0"/>
                </a:effectLst>
                <a:latin typeface="+mj-lt"/>
              </a:rPr>
              <a:t>Disposable field should be disposed [CA1001][CA2213]</a:t>
            </a:r>
          </a:p>
        </p:txBody>
      </p:sp>
      <p:sp>
        <p:nvSpPr>
          <p:cNvPr id="5" name="TextBox 4"/>
          <p:cNvSpPr txBox="1"/>
          <p:nvPr/>
        </p:nvSpPr>
        <p:spPr>
          <a:xfrm>
            <a:off x="1112837" y="1973262"/>
            <a:ext cx="10763075" cy="1938992"/>
          </a:xfrm>
          <a:prstGeom prst="rect">
            <a:avLst/>
          </a:prstGeom>
          <a:noFill/>
        </p:spPr>
        <p:txBody>
          <a:bodyPr wrap="none" rtlCol="0">
            <a:spAutoFit/>
          </a:bodyPr>
          <a:lstStyle/>
          <a:p>
            <a:r>
              <a:rPr lang="en-US" sz="2000" dirty="0"/>
              <a:t>Exact error was - 	</a:t>
            </a:r>
          </a:p>
          <a:p>
            <a:r>
              <a:rPr lang="en-US" sz="2000" dirty="0"/>
              <a:t>Warning	CA2213	</a:t>
            </a:r>
            <a:r>
              <a:rPr lang="en-US" sz="2000" b="1" dirty="0"/>
              <a:t>'</a:t>
            </a:r>
            <a:r>
              <a:rPr lang="en-US" sz="2000" b="1" dirty="0" err="1"/>
              <a:t>PTSupportSetup</a:t>
            </a:r>
            <a:r>
              <a:rPr lang="en-US" sz="2000" b="1" dirty="0"/>
              <a:t>' contains field '</a:t>
            </a:r>
            <a:r>
              <a:rPr lang="en-US" sz="2000" b="1" dirty="0" err="1"/>
              <a:t>PTSupportSetup.ptSupportAPIClient</a:t>
            </a:r>
            <a:r>
              <a:rPr lang="en-US" sz="2000" b="1" dirty="0"/>
              <a:t>' that is of </a:t>
            </a:r>
          </a:p>
          <a:p>
            <a:r>
              <a:rPr lang="en-US" sz="2000" b="1" dirty="0"/>
              <a:t>IDisposable type: </a:t>
            </a:r>
            <a:r>
              <a:rPr lang="en-US" sz="2000" dirty="0"/>
              <a:t>'Service1SoapClient'. </a:t>
            </a:r>
          </a:p>
          <a:p>
            <a:r>
              <a:rPr lang="en-US" sz="2000" dirty="0"/>
              <a:t>Change the Dispose method on '</a:t>
            </a:r>
            <a:r>
              <a:rPr lang="en-US" sz="2000" dirty="0" err="1"/>
              <a:t>PTSupportSetup</a:t>
            </a:r>
            <a:r>
              <a:rPr lang="en-US" sz="2000" dirty="0"/>
              <a:t>' to call Dispose or Close on this field.	</a:t>
            </a:r>
          </a:p>
          <a:p>
            <a:r>
              <a:rPr lang="en-US" sz="2000" dirty="0" err="1"/>
              <a:t>Common.ExternalServiceClient</a:t>
            </a:r>
            <a:r>
              <a:rPr lang="en-US" sz="2000" dirty="0"/>
              <a:t>	</a:t>
            </a:r>
          </a:p>
          <a:p>
            <a:r>
              <a:rPr lang="en-US" sz="2000" dirty="0"/>
              <a:t>Common\ExternalServiceClient\PTSupportSetup.cs 62</a:t>
            </a:r>
          </a:p>
        </p:txBody>
      </p:sp>
      <p:sp>
        <p:nvSpPr>
          <p:cNvPr id="6" name="TextBox 5"/>
          <p:cNvSpPr txBox="1"/>
          <p:nvPr/>
        </p:nvSpPr>
        <p:spPr>
          <a:xfrm>
            <a:off x="3200750" y="4045896"/>
            <a:ext cx="7132242" cy="2511457"/>
          </a:xfrm>
          <a:prstGeom prst="rect">
            <a:avLst/>
          </a:prstGeom>
          <a:solidFill>
            <a:schemeClr val="bg1"/>
          </a:solidFill>
          <a:ln w="25400">
            <a:solidFill>
              <a:schemeClr val="tx1"/>
            </a:solidFill>
          </a:ln>
        </p:spPr>
        <p:txBody>
          <a:bodyPr wrap="square" lIns="182880" tIns="146304" rIns="182880" bIns="146304" rtlCol="0">
            <a:spAutoFit/>
          </a:bodyPr>
          <a:lstStyle/>
          <a:p>
            <a:r>
              <a:rPr lang="en-US" sz="1200" b="1" dirty="0">
                <a:latin typeface="Consolas" panose="020B0609020204030204" pitchFamily="49" charset="0"/>
              </a:rPr>
              <a:t>protected virtual void Dispose(bool disposing)</a:t>
            </a:r>
          </a:p>
          <a:p>
            <a:r>
              <a:rPr lang="en-US" sz="1200" b="1" dirty="0">
                <a:latin typeface="Consolas" panose="020B0609020204030204" pitchFamily="49" charset="0"/>
              </a:rPr>
              <a:t>{</a:t>
            </a:r>
          </a:p>
          <a:p>
            <a:r>
              <a:rPr lang="en-US" sz="1200" b="1" dirty="0">
                <a:latin typeface="Consolas" panose="020B0609020204030204" pitchFamily="49" charset="0"/>
              </a:rPr>
              <a:t>    if (!disposed)</a:t>
            </a:r>
          </a:p>
          <a:p>
            <a:r>
              <a:rPr lang="en-US" sz="1200" b="1" dirty="0">
                <a:latin typeface="Consolas" panose="020B0609020204030204" pitchFamily="49" charset="0"/>
              </a:rPr>
              <a:t>    {</a:t>
            </a:r>
          </a:p>
          <a:p>
            <a:r>
              <a:rPr lang="en-US" sz="1200" b="1" dirty="0">
                <a:latin typeface="Consolas" panose="020B0609020204030204" pitchFamily="49" charset="0"/>
              </a:rPr>
              <a:t>        if (disposing)</a:t>
            </a:r>
          </a:p>
          <a:p>
            <a:r>
              <a:rPr lang="en-US" sz="1200" b="1" dirty="0">
                <a:latin typeface="Consolas" panose="020B0609020204030204" pitchFamily="49" charset="0"/>
              </a:rPr>
              <a:t>        {</a:t>
            </a:r>
          </a:p>
          <a:p>
            <a:r>
              <a:rPr lang="en-US" sz="1200" b="1" dirty="0">
                <a:latin typeface="Consolas" panose="020B0609020204030204" pitchFamily="49" charset="0"/>
              </a:rPr>
              <a:t>            // Free other state (managed objects).           </a:t>
            </a:r>
          </a:p>
          <a:p>
            <a:r>
              <a:rPr lang="en-US" sz="1200" b="1" dirty="0">
                <a:latin typeface="Consolas" panose="020B0609020204030204" pitchFamily="49" charset="0"/>
              </a:rPr>
              <a:t>        }</a:t>
            </a:r>
          </a:p>
          <a:p>
            <a:r>
              <a:rPr lang="en-US" sz="1200" b="1" dirty="0">
                <a:latin typeface="Consolas" panose="020B0609020204030204" pitchFamily="49" charset="0"/>
              </a:rPr>
              <a:t>        </a:t>
            </a:r>
            <a:r>
              <a:rPr lang="en-US" sz="1200" b="1" dirty="0" err="1">
                <a:latin typeface="Consolas" panose="020B0609020204030204" pitchFamily="49" charset="0"/>
              </a:rPr>
              <a:t>ptSupportAPIClient</a:t>
            </a:r>
            <a:r>
              <a:rPr lang="en-US" sz="1200" b="1" dirty="0">
                <a:latin typeface="Consolas" panose="020B0609020204030204" pitchFamily="49" charset="0"/>
              </a:rPr>
              <a:t> = null;</a:t>
            </a:r>
          </a:p>
          <a:p>
            <a:r>
              <a:rPr lang="en-US" sz="1200" b="1" dirty="0">
                <a:latin typeface="Consolas" panose="020B0609020204030204" pitchFamily="49" charset="0"/>
              </a:rPr>
              <a:t>        disposed = true;</a:t>
            </a:r>
          </a:p>
          <a:p>
            <a:r>
              <a:rPr lang="en-US" sz="1200" b="1" dirty="0">
                <a:latin typeface="Consolas" panose="020B0609020204030204" pitchFamily="49" charset="0"/>
              </a:rPr>
              <a:t>    }</a:t>
            </a:r>
          </a:p>
          <a:p>
            <a:r>
              <a:rPr lang="en-US" sz="1200" b="1" dirty="0">
                <a:latin typeface="Consolas" panose="020B0609020204030204" pitchFamily="49" charset="0"/>
              </a:rPr>
              <a:t>}</a:t>
            </a:r>
          </a:p>
        </p:txBody>
      </p:sp>
    </p:spTree>
    <p:extLst>
      <p:ext uri="{BB962C8B-B14F-4D97-AF65-F5344CB8AC3E}">
        <p14:creationId xmlns:p14="http://schemas.microsoft.com/office/powerpoint/2010/main" val="305706313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640458" y="1394165"/>
            <a:ext cx="10515485" cy="2449901"/>
          </a:xfrm>
          <a:prstGeom prst="rect">
            <a:avLst/>
          </a:prstGeom>
          <a:solidFill>
            <a:schemeClr val="bg1"/>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 public abstract class </a:t>
            </a:r>
            <a:r>
              <a:rPr lang="en-US" sz="2000" b="1" dirty="0" err="1">
                <a:latin typeface="Consolas" panose="020B0609020204030204" pitchFamily="49" charset="0"/>
              </a:rPr>
              <a:t>LoggerBase</a:t>
            </a:r>
            <a:r>
              <a:rPr lang="en-US" sz="2000" b="1" dirty="0">
                <a:latin typeface="Consolas" panose="020B0609020204030204" pitchFamily="49" charset="0"/>
              </a:rPr>
              <a:t> : </a:t>
            </a:r>
            <a:r>
              <a:rPr lang="en-US" sz="2000" b="1" dirty="0" err="1">
                <a:latin typeface="Consolas" panose="020B0609020204030204" pitchFamily="49" charset="0"/>
              </a:rPr>
              <a:t>EventSource</a:t>
            </a:r>
            <a:r>
              <a:rPr lang="en-US" sz="2000" b="1" dirty="0">
                <a:latin typeface="Consolas" panose="020B0609020204030204" pitchFamily="49" charset="0"/>
              </a:rPr>
              <a:t>, </a:t>
            </a:r>
            <a:r>
              <a:rPr lang="en-US" sz="2000" b="1" dirty="0" err="1">
                <a:latin typeface="Consolas" panose="020B0609020204030204" pitchFamily="49" charset="0"/>
              </a:rPr>
              <a:t>ILogger</a:t>
            </a:r>
            <a:r>
              <a:rPr lang="en-US" sz="2000" b="1" dirty="0">
                <a:latin typeface="Consolas" panose="020B0609020204030204" pitchFamily="49" charset="0"/>
              </a:rPr>
              <a:t>, IDisposable</a:t>
            </a:r>
          </a:p>
          <a:p>
            <a:r>
              <a:rPr lang="en-US" sz="2000" b="1" dirty="0">
                <a:latin typeface="Consolas" panose="020B0609020204030204" pitchFamily="49" charset="0"/>
              </a:rPr>
              <a:t>    {</a:t>
            </a:r>
          </a:p>
          <a:p>
            <a:r>
              <a:rPr lang="en-US" sz="2000" b="1" dirty="0">
                <a:latin typeface="Consolas" panose="020B0609020204030204" pitchFamily="49" charset="0"/>
              </a:rPr>
              <a:t>…</a:t>
            </a:r>
          </a:p>
          <a:p>
            <a:r>
              <a:rPr lang="en-US" sz="2000" b="1" dirty="0">
                <a:latin typeface="Consolas" panose="020B0609020204030204" pitchFamily="49" charset="0"/>
              </a:rPr>
              <a:t>        public void Dispose()</a:t>
            </a:r>
          </a:p>
          <a:p>
            <a:r>
              <a:rPr lang="en-US" sz="2000" b="1" dirty="0">
                <a:latin typeface="Consolas" panose="020B0609020204030204" pitchFamily="49" charset="0"/>
              </a:rPr>
              <a:t>        {</a:t>
            </a:r>
          </a:p>
          <a:p>
            <a:r>
              <a:rPr lang="en-US" sz="2000" b="1" dirty="0">
                <a:latin typeface="Consolas" panose="020B0609020204030204" pitchFamily="49" charset="0"/>
              </a:rPr>
              <a:t>            </a:t>
            </a:r>
            <a:r>
              <a:rPr lang="en-US" sz="2000" b="1" dirty="0" err="1">
                <a:latin typeface="Consolas" panose="020B0609020204030204" pitchFamily="49" charset="0"/>
              </a:rPr>
              <a:t>GC.SuppressFinalize</a:t>
            </a:r>
            <a:r>
              <a:rPr lang="en-US" sz="2000" b="1" dirty="0">
                <a:latin typeface="Consolas" panose="020B0609020204030204" pitchFamily="49" charset="0"/>
              </a:rPr>
              <a:t>(this);</a:t>
            </a:r>
          </a:p>
          <a:p>
            <a:r>
              <a:rPr lang="en-US" sz="2000" b="1" dirty="0">
                <a:latin typeface="Consolas" panose="020B0609020204030204" pitchFamily="49" charset="0"/>
              </a:rPr>
              <a:t>        }</a:t>
            </a:r>
          </a:p>
        </p:txBody>
      </p:sp>
      <p:sp>
        <p:nvSpPr>
          <p:cNvPr id="5" name="Rectangle 4"/>
          <p:cNvSpPr/>
          <p:nvPr/>
        </p:nvSpPr>
        <p:spPr>
          <a:xfrm>
            <a:off x="10607309" y="6514749"/>
            <a:ext cx="1324402" cy="369332"/>
          </a:xfrm>
          <a:prstGeom prst="rect">
            <a:avLst/>
          </a:prstGeom>
        </p:spPr>
        <p:txBody>
          <a:bodyPr wrap="none">
            <a:spAutoFit/>
          </a:bodyPr>
          <a:lstStyle/>
          <a:p>
            <a:r>
              <a:rPr lang="en-US" b="1" dirty="0">
                <a:latin typeface="Consolas" panose="020B0609020204030204" pitchFamily="49" charset="0"/>
              </a:rPr>
              <a:t>NO SAMPLE</a:t>
            </a:r>
            <a:endParaRPr lang="en-US" dirty="0"/>
          </a:p>
        </p:txBody>
      </p:sp>
    </p:spTree>
    <p:extLst>
      <p:ext uri="{BB962C8B-B14F-4D97-AF65-F5344CB8AC3E}">
        <p14:creationId xmlns:p14="http://schemas.microsoft.com/office/powerpoint/2010/main" val="105847657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2" fontAlgn="base"/>
            <a:r>
              <a:rPr lang="en-US" sz="3200" dirty="0">
                <a:effectLst>
                  <a:glow>
                    <a:srgbClr val="000000"/>
                  </a:glow>
                  <a:outerShdw sx="0" sy="0">
                    <a:srgbClr val="000000"/>
                  </a:outerShdw>
                  <a:reflection stA="0" endPos="0" fadeDir="0" sx="0" sy="0"/>
                </a:effectLst>
                <a:latin typeface="+mj-lt"/>
              </a:rPr>
              <a:t>Modify to call Dispose(true) and </a:t>
            </a:r>
            <a:r>
              <a:rPr lang="en-US" sz="3200" dirty="0" err="1">
                <a:effectLst>
                  <a:glow>
                    <a:srgbClr val="000000"/>
                  </a:glow>
                  <a:outerShdw sx="0" sy="0">
                    <a:srgbClr val="000000"/>
                  </a:outerShdw>
                  <a:reflection stA="0" endPos="0" fadeDir="0" sx="0" sy="0"/>
                </a:effectLst>
                <a:latin typeface="+mj-lt"/>
              </a:rPr>
              <a:t>GC.SupressFinalize</a:t>
            </a:r>
            <a:r>
              <a:rPr lang="en-US" sz="3200" dirty="0">
                <a:effectLst>
                  <a:glow>
                    <a:srgbClr val="000000"/>
                  </a:glow>
                  <a:outerShdw sx="0" sy="0">
                    <a:srgbClr val="000000"/>
                  </a:outerShdw>
                  <a:reflection stA="0" endPos="0" fadeDir="0" sx="0" sy="0"/>
                </a:effectLst>
                <a:latin typeface="+mj-lt"/>
              </a:rPr>
              <a:t> [CA1063]</a:t>
            </a:r>
          </a:p>
        </p:txBody>
      </p:sp>
      <p:sp>
        <p:nvSpPr>
          <p:cNvPr id="4" name="TextBox 3"/>
          <p:cNvSpPr txBox="1"/>
          <p:nvPr/>
        </p:nvSpPr>
        <p:spPr>
          <a:xfrm>
            <a:off x="961679" y="1028409"/>
            <a:ext cx="7359656" cy="5466112"/>
          </a:xfrm>
          <a:prstGeom prst="rect">
            <a:avLst/>
          </a:prstGeom>
          <a:solidFill>
            <a:schemeClr val="bg1"/>
          </a:solidFill>
          <a:ln w="25400">
            <a:solidFill>
              <a:schemeClr val="tx1"/>
            </a:solidFill>
          </a:ln>
        </p:spPr>
        <p:txBody>
          <a:bodyPr wrap="square" lIns="182880" tIns="146304" rIns="182880" bIns="146304" rtlCol="0">
            <a:spAutoFit/>
          </a:bodyPr>
          <a:lstStyle/>
          <a:p>
            <a:r>
              <a:rPr lang="en-US" sz="1400" b="1" dirty="0">
                <a:latin typeface="Consolas" panose="020B0609020204030204" pitchFamily="49" charset="0"/>
              </a:rPr>
              <a:t>// PROPER DISPOSE PATTERN</a:t>
            </a:r>
          </a:p>
          <a:p>
            <a:r>
              <a:rPr lang="en-US" sz="1400" b="1" dirty="0">
                <a:highlight>
                  <a:srgbClr val="FFFF00"/>
                </a:highlight>
                <a:latin typeface="Consolas" panose="020B0609020204030204" pitchFamily="49" charset="0"/>
              </a:rPr>
              <a:t>public void Dispose()  </a:t>
            </a:r>
          </a:p>
          <a:p>
            <a:r>
              <a:rPr lang="en-US" sz="1400" b="1" dirty="0">
                <a:highlight>
                  <a:srgbClr val="FFFF00"/>
                </a:highlight>
                <a:latin typeface="Consolas" panose="020B0609020204030204" pitchFamily="49" charset="0"/>
              </a:rPr>
              <a:t>{  </a:t>
            </a:r>
          </a:p>
          <a:p>
            <a:r>
              <a:rPr lang="en-US" sz="1400" b="1" dirty="0">
                <a:highlight>
                  <a:srgbClr val="FFFF00"/>
                </a:highlight>
                <a:latin typeface="Consolas" panose="020B0609020204030204" pitchFamily="49" charset="0"/>
              </a:rPr>
              <a:t>    Dispose(true);  </a:t>
            </a:r>
          </a:p>
          <a:p>
            <a:r>
              <a:rPr lang="en-US" sz="1400" b="1" dirty="0">
                <a:highlight>
                  <a:srgbClr val="FFFF00"/>
                </a:highlight>
                <a:latin typeface="Consolas" panose="020B0609020204030204" pitchFamily="49" charset="0"/>
              </a:rPr>
              <a:t>    </a:t>
            </a:r>
            <a:r>
              <a:rPr lang="en-US" sz="1400" b="1" dirty="0" err="1">
                <a:highlight>
                  <a:srgbClr val="FFFF00"/>
                </a:highlight>
                <a:latin typeface="Consolas" panose="020B0609020204030204" pitchFamily="49" charset="0"/>
              </a:rPr>
              <a:t>GC.SuppressFinalize</a:t>
            </a:r>
            <a:r>
              <a:rPr lang="en-US" sz="1400" b="1" dirty="0">
                <a:highlight>
                  <a:srgbClr val="FFFF00"/>
                </a:highlight>
                <a:latin typeface="Consolas" panose="020B0609020204030204" pitchFamily="49" charset="0"/>
              </a:rPr>
              <a:t>(this);  </a:t>
            </a:r>
          </a:p>
          <a:p>
            <a:r>
              <a:rPr lang="en-US" sz="1400" b="1" dirty="0">
                <a:highlight>
                  <a:srgbClr val="FFFF00"/>
                </a:highlight>
                <a:latin typeface="Consolas" panose="020B0609020204030204" pitchFamily="49" charset="0"/>
              </a:rPr>
              <a:t>} </a:t>
            </a:r>
          </a:p>
          <a:p>
            <a:r>
              <a:rPr lang="en-US" sz="1400" b="1" dirty="0">
                <a:latin typeface="Consolas" panose="020B0609020204030204" pitchFamily="49" charset="0"/>
              </a:rPr>
              <a:t>protected virtual void Dispose(bool disposing)  </a:t>
            </a:r>
          </a:p>
          <a:p>
            <a:r>
              <a:rPr lang="en-US" sz="1400" b="1" dirty="0">
                <a:latin typeface="Consolas" panose="020B0609020204030204" pitchFamily="49" charset="0"/>
              </a:rPr>
              <a:t>{  </a:t>
            </a:r>
          </a:p>
          <a:p>
            <a:r>
              <a:rPr lang="en-US" sz="1400" b="1" dirty="0">
                <a:latin typeface="Consolas" panose="020B0609020204030204" pitchFamily="49" charset="0"/>
              </a:rPr>
              <a:t>    if (disposing)   </a:t>
            </a:r>
          </a:p>
          <a:p>
            <a:r>
              <a:rPr lang="en-US" sz="1400" b="1" dirty="0">
                <a:latin typeface="Consolas" panose="020B0609020204030204" pitchFamily="49" charset="0"/>
              </a:rPr>
              <a:t>    {  </a:t>
            </a:r>
          </a:p>
          <a:p>
            <a:r>
              <a:rPr lang="en-US" sz="1400" b="1" dirty="0">
                <a:latin typeface="Consolas" panose="020B0609020204030204" pitchFamily="49" charset="0"/>
              </a:rPr>
              <a:t>        // free managed resources  </a:t>
            </a:r>
          </a:p>
          <a:p>
            <a:r>
              <a:rPr lang="en-US" sz="1400" b="1" dirty="0">
                <a:latin typeface="Consolas" panose="020B0609020204030204" pitchFamily="49" charset="0"/>
              </a:rPr>
              <a:t>        if (</a:t>
            </a:r>
            <a:r>
              <a:rPr lang="en-US" sz="1400" b="1" dirty="0" err="1">
                <a:latin typeface="Consolas" panose="020B0609020204030204" pitchFamily="49" charset="0"/>
              </a:rPr>
              <a:t>managedResource</a:t>
            </a:r>
            <a:r>
              <a:rPr lang="en-US" sz="1400" b="1" dirty="0">
                <a:latin typeface="Consolas" panose="020B0609020204030204" pitchFamily="49" charset="0"/>
              </a:rPr>
              <a:t> != null)  </a:t>
            </a:r>
          </a:p>
          <a:p>
            <a:r>
              <a:rPr lang="en-US" sz="1400" b="1" dirty="0">
                <a:latin typeface="Consolas" panose="020B0609020204030204" pitchFamily="49" charset="0"/>
              </a:rPr>
              <a:t>        {  </a:t>
            </a:r>
          </a:p>
          <a:p>
            <a:r>
              <a:rPr lang="en-US" sz="1400" b="1" dirty="0">
                <a:latin typeface="Consolas" panose="020B0609020204030204" pitchFamily="49" charset="0"/>
              </a:rPr>
              <a:t>            </a:t>
            </a:r>
            <a:r>
              <a:rPr lang="en-US" sz="1400" b="1" dirty="0" err="1">
                <a:latin typeface="Consolas" panose="020B0609020204030204" pitchFamily="49" charset="0"/>
              </a:rPr>
              <a:t>managedResource.Dispose</a:t>
            </a:r>
            <a:r>
              <a:rPr lang="en-US" sz="1400" b="1" dirty="0">
                <a:latin typeface="Consolas" panose="020B0609020204030204" pitchFamily="49" charset="0"/>
              </a:rPr>
              <a:t>();  </a:t>
            </a:r>
          </a:p>
          <a:p>
            <a:r>
              <a:rPr lang="en-US" sz="1400" b="1" dirty="0">
                <a:latin typeface="Consolas" panose="020B0609020204030204" pitchFamily="49" charset="0"/>
              </a:rPr>
              <a:t>            </a:t>
            </a:r>
            <a:r>
              <a:rPr lang="en-US" sz="1400" b="1" dirty="0" err="1">
                <a:latin typeface="Consolas" panose="020B0609020204030204" pitchFamily="49" charset="0"/>
              </a:rPr>
              <a:t>managedResource</a:t>
            </a:r>
            <a:r>
              <a:rPr lang="en-US" sz="1400" b="1" dirty="0">
                <a:latin typeface="Consolas" panose="020B0609020204030204" pitchFamily="49" charset="0"/>
              </a:rPr>
              <a:t> = null;  </a:t>
            </a:r>
          </a:p>
          <a:p>
            <a:r>
              <a:rPr lang="en-US" sz="1400" b="1" dirty="0">
                <a:latin typeface="Consolas" panose="020B0609020204030204" pitchFamily="49" charset="0"/>
              </a:rPr>
              <a:t>        }  </a:t>
            </a:r>
          </a:p>
          <a:p>
            <a:r>
              <a:rPr lang="en-US" sz="1400" b="1" dirty="0">
                <a:latin typeface="Consolas" panose="020B0609020204030204" pitchFamily="49" charset="0"/>
              </a:rPr>
              <a:t>    }  </a:t>
            </a:r>
          </a:p>
          <a:p>
            <a:r>
              <a:rPr lang="en-US" sz="1400" b="1" dirty="0">
                <a:latin typeface="Consolas" panose="020B0609020204030204" pitchFamily="49" charset="0"/>
              </a:rPr>
              <a:t>    // free native resources if there are any.  </a:t>
            </a:r>
          </a:p>
          <a:p>
            <a:r>
              <a:rPr lang="en-US" sz="1400" b="1" dirty="0">
                <a:latin typeface="Consolas" panose="020B0609020204030204" pitchFamily="49" charset="0"/>
              </a:rPr>
              <a:t>    if (</a:t>
            </a:r>
            <a:r>
              <a:rPr lang="en-US" sz="1400" b="1" dirty="0" err="1">
                <a:latin typeface="Consolas" panose="020B0609020204030204" pitchFamily="49" charset="0"/>
              </a:rPr>
              <a:t>nativeResource</a:t>
            </a:r>
            <a:r>
              <a:rPr lang="en-US" sz="1400" b="1" dirty="0">
                <a:latin typeface="Consolas" panose="020B0609020204030204" pitchFamily="49" charset="0"/>
              </a:rPr>
              <a:t> != </a:t>
            </a:r>
            <a:r>
              <a:rPr lang="en-US" sz="1400" b="1" dirty="0" err="1">
                <a:latin typeface="Consolas" panose="020B0609020204030204" pitchFamily="49" charset="0"/>
              </a:rPr>
              <a:t>IntPtr.Zero</a:t>
            </a:r>
            <a:r>
              <a:rPr lang="en-US" sz="1400" b="1" dirty="0">
                <a:latin typeface="Consolas" panose="020B0609020204030204" pitchFamily="49" charset="0"/>
              </a:rPr>
              <a:t>)   </a:t>
            </a:r>
          </a:p>
          <a:p>
            <a:r>
              <a:rPr lang="en-US" sz="1400" b="1" dirty="0">
                <a:latin typeface="Consolas" panose="020B0609020204030204" pitchFamily="49" charset="0"/>
              </a:rPr>
              <a:t>    {  </a:t>
            </a:r>
          </a:p>
          <a:p>
            <a:r>
              <a:rPr lang="en-US" sz="1400" b="1" dirty="0">
                <a:latin typeface="Consolas" panose="020B0609020204030204" pitchFamily="49" charset="0"/>
              </a:rPr>
              <a:t>        </a:t>
            </a:r>
            <a:r>
              <a:rPr lang="en-US" sz="1400" b="1" dirty="0" err="1">
                <a:latin typeface="Consolas" panose="020B0609020204030204" pitchFamily="49" charset="0"/>
              </a:rPr>
              <a:t>Marshal.FreeHGlobal</a:t>
            </a:r>
            <a:r>
              <a:rPr lang="en-US" sz="1400" b="1" dirty="0">
                <a:latin typeface="Consolas" panose="020B0609020204030204" pitchFamily="49" charset="0"/>
              </a:rPr>
              <a:t>(</a:t>
            </a:r>
            <a:r>
              <a:rPr lang="en-US" sz="1400" b="1" dirty="0" err="1">
                <a:latin typeface="Consolas" panose="020B0609020204030204" pitchFamily="49" charset="0"/>
              </a:rPr>
              <a:t>nativeResource</a:t>
            </a:r>
            <a:r>
              <a:rPr lang="en-US" sz="1400" b="1" dirty="0">
                <a:latin typeface="Consolas" panose="020B0609020204030204" pitchFamily="49" charset="0"/>
              </a:rPr>
              <a:t>);  </a:t>
            </a:r>
          </a:p>
          <a:p>
            <a:r>
              <a:rPr lang="en-US" sz="1400" b="1" dirty="0">
                <a:latin typeface="Consolas" panose="020B0609020204030204" pitchFamily="49" charset="0"/>
              </a:rPr>
              <a:t>        </a:t>
            </a:r>
            <a:r>
              <a:rPr lang="en-US" sz="1400" b="1" dirty="0" err="1">
                <a:latin typeface="Consolas" panose="020B0609020204030204" pitchFamily="49" charset="0"/>
              </a:rPr>
              <a:t>nativeResource</a:t>
            </a:r>
            <a:r>
              <a:rPr lang="en-US" sz="1400" b="1" dirty="0">
                <a:latin typeface="Consolas" panose="020B0609020204030204" pitchFamily="49" charset="0"/>
              </a:rPr>
              <a:t> = </a:t>
            </a:r>
            <a:r>
              <a:rPr lang="en-US" sz="1400" b="1" dirty="0" err="1">
                <a:latin typeface="Consolas" panose="020B0609020204030204" pitchFamily="49" charset="0"/>
              </a:rPr>
              <a:t>IntPtr.Zero</a:t>
            </a:r>
            <a:r>
              <a:rPr lang="en-US" sz="1400" b="1" dirty="0">
                <a:latin typeface="Consolas" panose="020B0609020204030204" pitchFamily="49" charset="0"/>
              </a:rPr>
              <a:t>;  </a:t>
            </a:r>
          </a:p>
          <a:p>
            <a:r>
              <a:rPr lang="en-US" sz="1400" b="1" dirty="0">
                <a:latin typeface="Consolas" panose="020B0609020204030204" pitchFamily="49" charset="0"/>
              </a:rPr>
              <a:t>    }  </a:t>
            </a:r>
          </a:p>
          <a:p>
            <a:r>
              <a:rPr lang="en-US" sz="1400" b="1" dirty="0">
                <a:latin typeface="Consolas" panose="020B0609020204030204" pitchFamily="49" charset="0"/>
              </a:rPr>
              <a:t>} </a:t>
            </a:r>
          </a:p>
        </p:txBody>
      </p:sp>
      <p:sp>
        <p:nvSpPr>
          <p:cNvPr id="5" name="TextBox 4"/>
          <p:cNvSpPr txBox="1"/>
          <p:nvPr/>
        </p:nvSpPr>
        <p:spPr>
          <a:xfrm>
            <a:off x="8412773" y="1028409"/>
            <a:ext cx="4206193" cy="1649682"/>
          </a:xfrm>
          <a:prstGeom prst="rect">
            <a:avLst/>
          </a:prstGeom>
          <a:solidFill>
            <a:schemeClr val="accent4">
              <a:lumMod val="20000"/>
              <a:lumOff val="80000"/>
            </a:schemeClr>
          </a:solidFill>
          <a:ln w="25400">
            <a:solidFill>
              <a:schemeClr val="tx1"/>
            </a:solidFill>
          </a:ln>
        </p:spPr>
        <p:txBody>
          <a:bodyPr wrap="square" lIns="182880" tIns="146304" rIns="182880" bIns="146304" rtlCol="0">
            <a:spAutoFit/>
          </a:bodyPr>
          <a:lstStyle/>
          <a:p>
            <a:r>
              <a:rPr lang="en-US" sz="1100" b="1" dirty="0">
                <a:latin typeface="Consolas" panose="020B0609020204030204" pitchFamily="49" charset="0"/>
              </a:rPr>
              <a:t>public abstract class </a:t>
            </a:r>
            <a:r>
              <a:rPr lang="en-US" sz="1100" b="1" dirty="0" err="1">
                <a:latin typeface="Consolas" panose="020B0609020204030204" pitchFamily="49" charset="0"/>
              </a:rPr>
              <a:t>LoggerBase</a:t>
            </a:r>
            <a:r>
              <a:rPr lang="en-US" sz="1100" b="1" dirty="0">
                <a:latin typeface="Consolas" panose="020B0609020204030204" pitchFamily="49" charset="0"/>
              </a:rPr>
              <a:t> </a:t>
            </a:r>
          </a:p>
          <a:p>
            <a:r>
              <a:rPr lang="en-US" sz="1100" b="1" dirty="0">
                <a:latin typeface="Consolas" panose="020B0609020204030204" pitchFamily="49" charset="0"/>
              </a:rPr>
              <a:t>: </a:t>
            </a:r>
            <a:r>
              <a:rPr lang="en-US" sz="1100" b="1" dirty="0" err="1">
                <a:latin typeface="Consolas" panose="020B0609020204030204" pitchFamily="49" charset="0"/>
              </a:rPr>
              <a:t>EventSource</a:t>
            </a:r>
            <a:r>
              <a:rPr lang="en-US" sz="1100" b="1" dirty="0">
                <a:latin typeface="Consolas" panose="020B0609020204030204" pitchFamily="49" charset="0"/>
              </a:rPr>
              <a:t>, </a:t>
            </a:r>
            <a:r>
              <a:rPr lang="en-US" sz="1100" b="1" dirty="0" err="1">
                <a:latin typeface="Consolas" panose="020B0609020204030204" pitchFamily="49" charset="0"/>
              </a:rPr>
              <a:t>ILogger</a:t>
            </a:r>
            <a:r>
              <a:rPr lang="en-US" sz="1100" b="1" dirty="0">
                <a:latin typeface="Consolas" panose="020B0609020204030204" pitchFamily="49" charset="0"/>
              </a:rPr>
              <a:t>, IDisposable</a:t>
            </a:r>
          </a:p>
          <a:p>
            <a:r>
              <a:rPr lang="en-US" sz="1100" b="1" dirty="0">
                <a:latin typeface="Consolas" panose="020B0609020204030204" pitchFamily="49" charset="0"/>
              </a:rPr>
              <a:t>    {</a:t>
            </a:r>
          </a:p>
          <a:p>
            <a:r>
              <a:rPr lang="en-US" sz="1100" b="1" dirty="0">
                <a:latin typeface="Consolas" panose="020B0609020204030204" pitchFamily="49" charset="0"/>
              </a:rPr>
              <a:t>…</a:t>
            </a:r>
          </a:p>
          <a:p>
            <a:r>
              <a:rPr lang="en-US" sz="1100" b="1" dirty="0">
                <a:latin typeface="Consolas" panose="020B0609020204030204" pitchFamily="49" charset="0"/>
              </a:rPr>
              <a:t>        public void Dispose()</a:t>
            </a:r>
          </a:p>
          <a:p>
            <a:r>
              <a:rPr lang="en-US" sz="1100" b="1" dirty="0">
                <a:latin typeface="Consolas" panose="020B0609020204030204" pitchFamily="49" charset="0"/>
              </a:rPr>
              <a:t>        {</a:t>
            </a:r>
          </a:p>
          <a:p>
            <a:r>
              <a:rPr lang="en-US" sz="1100" b="1" dirty="0">
                <a:latin typeface="Consolas" panose="020B0609020204030204" pitchFamily="49" charset="0"/>
              </a:rPr>
              <a:t>            </a:t>
            </a:r>
            <a:r>
              <a:rPr lang="en-US" sz="1100" b="1" dirty="0" err="1">
                <a:latin typeface="Consolas" panose="020B0609020204030204" pitchFamily="49" charset="0"/>
              </a:rPr>
              <a:t>GC.SuppressFinalize</a:t>
            </a:r>
            <a:r>
              <a:rPr lang="en-US" sz="1100" b="1" dirty="0">
                <a:latin typeface="Consolas" panose="020B0609020204030204" pitchFamily="49" charset="0"/>
              </a:rPr>
              <a:t>(this);</a:t>
            </a:r>
          </a:p>
          <a:p>
            <a:r>
              <a:rPr lang="en-US" sz="1100" b="1" dirty="0">
                <a:latin typeface="Consolas" panose="020B0609020204030204" pitchFamily="49" charset="0"/>
              </a:rPr>
              <a:t>        }</a:t>
            </a:r>
          </a:p>
        </p:txBody>
      </p:sp>
      <p:sp>
        <p:nvSpPr>
          <p:cNvPr id="6" name="Rectangle 5"/>
          <p:cNvSpPr/>
          <p:nvPr/>
        </p:nvSpPr>
        <p:spPr>
          <a:xfrm>
            <a:off x="10607309" y="6514749"/>
            <a:ext cx="1324402" cy="369332"/>
          </a:xfrm>
          <a:prstGeom prst="rect">
            <a:avLst/>
          </a:prstGeom>
        </p:spPr>
        <p:txBody>
          <a:bodyPr wrap="none">
            <a:spAutoFit/>
          </a:bodyPr>
          <a:lstStyle/>
          <a:p>
            <a:r>
              <a:rPr lang="en-US" b="1" dirty="0">
                <a:latin typeface="Consolas" panose="020B0609020204030204" pitchFamily="49" charset="0"/>
              </a:rPr>
              <a:t>NO SAMPLE</a:t>
            </a:r>
            <a:endParaRPr lang="en-US" dirty="0"/>
          </a:p>
        </p:txBody>
      </p:sp>
    </p:spTree>
    <p:extLst>
      <p:ext uri="{BB962C8B-B14F-4D97-AF65-F5344CB8AC3E}">
        <p14:creationId xmlns:p14="http://schemas.microsoft.com/office/powerpoint/2010/main" val="281194943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549019" y="1394165"/>
            <a:ext cx="10515485" cy="3250121"/>
          </a:xfrm>
          <a:prstGeom prst="rect">
            <a:avLst/>
          </a:prstGeom>
          <a:solidFill>
            <a:schemeClr val="bg1"/>
          </a:solidFill>
          <a:ln w="25400">
            <a:solidFill>
              <a:schemeClr val="tx1"/>
            </a:solidFill>
          </a:ln>
        </p:spPr>
        <p:txBody>
          <a:bodyPr wrap="square" lIns="182880" tIns="146304" rIns="182880" bIns="146304" rtlCol="0">
            <a:spAutoFit/>
          </a:bodyPr>
          <a:lstStyle/>
          <a:p>
            <a:r>
              <a:rPr lang="en-US" sz="2400" b="1" dirty="0">
                <a:latin typeface="Consolas" panose="020B0609020204030204" pitchFamily="49" charset="0"/>
              </a:rPr>
              <a:t>public abstract class </a:t>
            </a:r>
            <a:r>
              <a:rPr lang="en-US" sz="2400" b="1" dirty="0" err="1">
                <a:latin typeface="Consolas" panose="020B0609020204030204" pitchFamily="49" charset="0"/>
              </a:rPr>
              <a:t>LoggerBase</a:t>
            </a:r>
            <a:r>
              <a:rPr lang="en-US" sz="2400" b="1" dirty="0">
                <a:latin typeface="Consolas" panose="020B0609020204030204" pitchFamily="49" charset="0"/>
              </a:rPr>
              <a:t> : </a:t>
            </a:r>
            <a:r>
              <a:rPr lang="en-US" sz="2400" b="1" dirty="0" err="1">
                <a:latin typeface="Consolas" panose="020B0609020204030204" pitchFamily="49" charset="0"/>
              </a:rPr>
              <a:t>EventSource</a:t>
            </a:r>
            <a:r>
              <a:rPr lang="en-US" sz="2400" b="1" dirty="0">
                <a:latin typeface="Consolas" panose="020B0609020204030204" pitchFamily="49" charset="0"/>
              </a:rPr>
              <a:t>, </a:t>
            </a:r>
            <a:r>
              <a:rPr lang="en-US" sz="2400" b="1" dirty="0" err="1">
                <a:latin typeface="Consolas" panose="020B0609020204030204" pitchFamily="49" charset="0"/>
              </a:rPr>
              <a:t>ILogger</a:t>
            </a:r>
            <a:r>
              <a:rPr lang="en-US" sz="2400" b="1" dirty="0">
                <a:latin typeface="Consolas" panose="020B0609020204030204" pitchFamily="49" charset="0"/>
              </a:rPr>
              <a:t>, IDisposable</a:t>
            </a:r>
          </a:p>
          <a:p>
            <a:r>
              <a:rPr lang="en-US" sz="2400" b="1" dirty="0">
                <a:latin typeface="Consolas" panose="020B0609020204030204" pitchFamily="49" charset="0"/>
              </a:rPr>
              <a:t>{</a:t>
            </a:r>
          </a:p>
          <a:p>
            <a:r>
              <a:rPr lang="en-US" sz="2400" b="1" dirty="0">
                <a:latin typeface="Consolas" panose="020B0609020204030204" pitchFamily="49" charset="0"/>
              </a:rPr>
              <a:t>    private </a:t>
            </a:r>
            <a:r>
              <a:rPr lang="en-US" sz="2400" b="1" dirty="0" err="1">
                <a:latin typeface="Consolas" panose="020B0609020204030204" pitchFamily="49" charset="0"/>
              </a:rPr>
              <a:t>ILoggerFactory</a:t>
            </a:r>
            <a:r>
              <a:rPr lang="en-US" sz="2400" b="1" dirty="0">
                <a:latin typeface="Consolas" panose="020B0609020204030204" pitchFamily="49" charset="0"/>
              </a:rPr>
              <a:t> factory;</a:t>
            </a:r>
          </a:p>
          <a:p>
            <a:r>
              <a:rPr lang="en-US" sz="2400" b="1" dirty="0">
                <a:latin typeface="Consolas" panose="020B0609020204030204" pitchFamily="49" charset="0"/>
              </a:rPr>
              <a:t>    public abstract bool </a:t>
            </a:r>
            <a:r>
              <a:rPr lang="en-US" sz="2400" b="1" dirty="0" err="1">
                <a:latin typeface="Consolas" panose="020B0609020204030204" pitchFamily="49" charset="0"/>
              </a:rPr>
              <a:t>IsDebugEnabled</a:t>
            </a:r>
            <a:endParaRPr lang="en-US" sz="2400" b="1" dirty="0">
              <a:latin typeface="Consolas" panose="020B0609020204030204" pitchFamily="49" charset="0"/>
            </a:endParaRPr>
          </a:p>
          <a:p>
            <a:r>
              <a:rPr lang="en-US" sz="2400" b="1" dirty="0">
                <a:latin typeface="Consolas" panose="020B0609020204030204" pitchFamily="49" charset="0"/>
              </a:rPr>
              <a:t>    {</a:t>
            </a:r>
          </a:p>
          <a:p>
            <a:r>
              <a:rPr lang="en-US" sz="2400" b="1" dirty="0">
                <a:latin typeface="Consolas" panose="020B0609020204030204" pitchFamily="49" charset="0"/>
              </a:rPr>
              <a:t>        get;</a:t>
            </a:r>
          </a:p>
          <a:p>
            <a:r>
              <a:rPr lang="en-US" sz="2400" b="1" dirty="0">
                <a:latin typeface="Consolas" panose="020B0609020204030204" pitchFamily="49" charset="0"/>
              </a:rPr>
              <a:t>    }</a:t>
            </a:r>
          </a:p>
        </p:txBody>
      </p:sp>
      <p:sp>
        <p:nvSpPr>
          <p:cNvPr id="5" name="Rectangle 4"/>
          <p:cNvSpPr/>
          <p:nvPr/>
        </p:nvSpPr>
        <p:spPr>
          <a:xfrm>
            <a:off x="9085878" y="6423310"/>
            <a:ext cx="2464136"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LogUtils.cs</a:t>
            </a:r>
            <a:endParaRPr lang="en-US" dirty="0"/>
          </a:p>
        </p:txBody>
      </p:sp>
    </p:spTree>
    <p:extLst>
      <p:ext uri="{BB962C8B-B14F-4D97-AF65-F5344CB8AC3E}">
        <p14:creationId xmlns:p14="http://schemas.microsoft.com/office/powerpoint/2010/main" val="32099705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7 clones</a:t>
            </a:r>
          </a:p>
        </p:txBody>
      </p:sp>
      <p:sp>
        <p:nvSpPr>
          <p:cNvPr id="2" name="Title 1"/>
          <p:cNvSpPr>
            <a:spLocks noGrp="1"/>
          </p:cNvSpPr>
          <p:nvPr>
            <p:ph type="title"/>
          </p:nvPr>
        </p:nvSpPr>
        <p:spPr/>
        <p:txBody>
          <a:bodyPr/>
          <a:lstStyle/>
          <a:p>
            <a:r>
              <a:rPr lang="en-US" dirty="0" err="1"/>
              <a:t>RadioModel</a:t>
            </a:r>
            <a:endParaRPr lang="en-US" dirty="0"/>
          </a:p>
        </p:txBody>
      </p:sp>
      <p:sp>
        <p:nvSpPr>
          <p:cNvPr id="4" name="TextBox 3"/>
          <p:cNvSpPr txBox="1"/>
          <p:nvPr/>
        </p:nvSpPr>
        <p:spPr>
          <a:xfrm>
            <a:off x="549019" y="2034238"/>
            <a:ext cx="12595115" cy="6740307"/>
          </a:xfrm>
          <a:prstGeom prst="rect">
            <a:avLst/>
          </a:prstGeom>
          <a:solidFill>
            <a:schemeClr val="bg1"/>
          </a:solidFill>
          <a:ln w="25400">
            <a:solidFill>
              <a:schemeClr val="tx1"/>
            </a:solidFill>
          </a:ln>
        </p:spPr>
        <p:txBody>
          <a:bodyPr wrap="none" rtlCol="0">
            <a:spAutoFit/>
          </a:bodyPr>
          <a:lstStyle/>
          <a:p>
            <a:r>
              <a:rPr lang="en-US" b="1" dirty="0" err="1">
                <a:latin typeface="Consolas" panose="020B0609020204030204" pitchFamily="49" charset="0"/>
              </a:rPr>
              <a:t>AdvancedDeviceProgrammingFeaturesList</a:t>
            </a:r>
            <a:r>
              <a:rPr lang="en-US" b="1" dirty="0">
                <a:latin typeface="Consolas" panose="020B0609020204030204" pitchFamily="49" charset="0"/>
              </a:rPr>
              <a:t> = new List&lt;</a:t>
            </a:r>
            <a:r>
              <a:rPr lang="en-US" b="1" dirty="0" err="1">
                <a:latin typeface="Consolas" panose="020B0609020204030204" pitchFamily="49" charset="0"/>
              </a:rPr>
              <a:t>IFeature</a:t>
            </a:r>
            <a:r>
              <a:rPr lang="en-US" b="1" dirty="0">
                <a:latin typeface="Consolas" panose="020B0609020204030204" pitchFamily="49" charset="0"/>
              </a:rPr>
              <a:t>&gt;();</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featuresFactory.CreateSupervisionFeature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featuresFactory.CreateLocalProgrammingFeature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featuresFactory.CreateOldAlarmTimeFeature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featuresFactory.CreateTwoWayVoiceFeature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featuresFactory.CreateHighUsagePlanFeature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featuresFactory.CreateInternalDeviceFeature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(_featuresFactory.CreateUL864CommercialFireFeature());</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featuresFactory.CreateBellOutConnectFeature</a:t>
            </a:r>
            <a:r>
              <a:rPr lang="en-US" b="1" dirty="0">
                <a:latin typeface="Consolas" panose="020B0609020204030204" pitchFamily="49" charset="0"/>
              </a:rPr>
              <a:t>());     </a:t>
            </a:r>
          </a:p>
          <a:p>
            <a:r>
              <a:rPr lang="en-US" b="1" dirty="0" err="1">
                <a:latin typeface="Consolas" panose="020B0609020204030204" pitchFamily="49" charset="0"/>
              </a:rPr>
              <a:t>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featuresFactory.CreateDirectWireAddressFeature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featuresFactory.CreateFaultRelayFeature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featuresFactory.CreateAPLFeature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featuresFactory.CreateCompassOverWirelessFeature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featuresFactory.CreateECPAddressFeature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featuresFactory.CreateIPConnectionFeature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featuresFactory.CreateGSMSupervisionRollOverFeature</a:t>
            </a:r>
            <a:r>
              <a:rPr lang="en-US" b="1" dirty="0">
                <a:latin typeface="Consolas" panose="020B0609020204030204" pitchFamily="49" charset="0"/>
              </a:rPr>
              <a:t>());</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featuresFactory.CreateIcontrolFeature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featuresFactory.CreateZonesFeature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featuresFactory.CreateRemoteServicesFeature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featuresFactory.CreateKeyPadTypeFeature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featuresFactory.CreateMultiPartitionFeature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featuresFactory.CreateMultiModeFeature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featuresFactory.CreateMultiModeAddressFeature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featuresFactory.CreateEthernetPowerSaveFeature</a:t>
            </a:r>
            <a:r>
              <a:rPr lang="en-US" b="1" dirty="0">
                <a:latin typeface="Consolas" panose="020B0609020204030204" pitchFamily="49" charset="0"/>
              </a:rPr>
              <a:t>()); </a:t>
            </a:r>
          </a:p>
        </p:txBody>
      </p:sp>
    </p:spTree>
    <p:extLst>
      <p:ext uri="{BB962C8B-B14F-4D97-AF65-F5344CB8AC3E}">
        <p14:creationId xmlns:p14="http://schemas.microsoft.com/office/powerpoint/2010/main" val="1015296169"/>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Remove IDisposable from the list of Interfaces [CA1063]</a:t>
            </a:r>
          </a:p>
        </p:txBody>
      </p:sp>
      <p:sp>
        <p:nvSpPr>
          <p:cNvPr id="5" name="TextBox 4"/>
          <p:cNvSpPr txBox="1"/>
          <p:nvPr/>
        </p:nvSpPr>
        <p:spPr>
          <a:xfrm>
            <a:off x="549019" y="1394165"/>
            <a:ext cx="10515485" cy="3250121"/>
          </a:xfrm>
          <a:prstGeom prst="rect">
            <a:avLst/>
          </a:prstGeom>
          <a:solidFill>
            <a:schemeClr val="bg1"/>
          </a:solidFill>
          <a:ln w="25400">
            <a:solidFill>
              <a:schemeClr val="tx1"/>
            </a:solidFill>
          </a:ln>
        </p:spPr>
        <p:txBody>
          <a:bodyPr wrap="square" lIns="182880" tIns="146304" rIns="182880" bIns="146304" rtlCol="0">
            <a:spAutoFit/>
          </a:bodyPr>
          <a:lstStyle/>
          <a:p>
            <a:r>
              <a:rPr lang="en-US" sz="2400" b="1" dirty="0">
                <a:latin typeface="Consolas" panose="020B0609020204030204" pitchFamily="49" charset="0"/>
              </a:rPr>
              <a:t>public abstract class </a:t>
            </a:r>
            <a:r>
              <a:rPr lang="en-US" sz="2400" b="1" dirty="0" err="1">
                <a:latin typeface="Consolas" panose="020B0609020204030204" pitchFamily="49" charset="0"/>
              </a:rPr>
              <a:t>LoggerBase</a:t>
            </a:r>
            <a:r>
              <a:rPr lang="en-US" sz="2400" b="1" dirty="0">
                <a:latin typeface="Consolas" panose="020B0609020204030204" pitchFamily="49" charset="0"/>
              </a:rPr>
              <a:t> : </a:t>
            </a:r>
            <a:r>
              <a:rPr lang="en-US" sz="2400" b="1" dirty="0" err="1">
                <a:latin typeface="Consolas" panose="020B0609020204030204" pitchFamily="49" charset="0"/>
              </a:rPr>
              <a:t>EventSource</a:t>
            </a:r>
            <a:r>
              <a:rPr lang="en-US" sz="2400" b="1" dirty="0">
                <a:latin typeface="Consolas" panose="020B0609020204030204" pitchFamily="49" charset="0"/>
              </a:rPr>
              <a:t>, </a:t>
            </a:r>
            <a:r>
              <a:rPr lang="en-US" sz="2400" b="1" dirty="0" err="1">
                <a:latin typeface="Consolas" panose="020B0609020204030204" pitchFamily="49" charset="0"/>
              </a:rPr>
              <a:t>ILogger</a:t>
            </a:r>
            <a:r>
              <a:rPr lang="en-US" sz="2400" b="1" dirty="0">
                <a:latin typeface="Consolas" panose="020B0609020204030204" pitchFamily="49" charset="0"/>
              </a:rPr>
              <a:t>, IDisposable</a:t>
            </a:r>
          </a:p>
          <a:p>
            <a:r>
              <a:rPr lang="en-US" sz="2400" b="1" dirty="0">
                <a:latin typeface="Consolas" panose="020B0609020204030204" pitchFamily="49" charset="0"/>
              </a:rPr>
              <a:t>{</a:t>
            </a:r>
          </a:p>
          <a:p>
            <a:r>
              <a:rPr lang="en-US" sz="2400" b="1" dirty="0">
                <a:latin typeface="Consolas" panose="020B0609020204030204" pitchFamily="49" charset="0"/>
              </a:rPr>
              <a:t>    private </a:t>
            </a:r>
            <a:r>
              <a:rPr lang="en-US" sz="2400" b="1" dirty="0" err="1">
                <a:latin typeface="Consolas" panose="020B0609020204030204" pitchFamily="49" charset="0"/>
              </a:rPr>
              <a:t>ILoggerFactory</a:t>
            </a:r>
            <a:r>
              <a:rPr lang="en-US" sz="2400" b="1" dirty="0">
                <a:latin typeface="Consolas" panose="020B0609020204030204" pitchFamily="49" charset="0"/>
              </a:rPr>
              <a:t> factory;</a:t>
            </a:r>
          </a:p>
          <a:p>
            <a:r>
              <a:rPr lang="en-US" sz="2400" b="1" dirty="0">
                <a:latin typeface="Consolas" panose="020B0609020204030204" pitchFamily="49" charset="0"/>
              </a:rPr>
              <a:t>    public abstract bool </a:t>
            </a:r>
            <a:r>
              <a:rPr lang="en-US" sz="2400" b="1" dirty="0" err="1">
                <a:latin typeface="Consolas" panose="020B0609020204030204" pitchFamily="49" charset="0"/>
              </a:rPr>
              <a:t>IsDebugEnabled</a:t>
            </a:r>
            <a:endParaRPr lang="en-US" sz="2400" b="1" dirty="0">
              <a:latin typeface="Consolas" panose="020B0609020204030204" pitchFamily="49" charset="0"/>
            </a:endParaRPr>
          </a:p>
          <a:p>
            <a:r>
              <a:rPr lang="en-US" sz="2400" b="1" dirty="0">
                <a:latin typeface="Consolas" panose="020B0609020204030204" pitchFamily="49" charset="0"/>
              </a:rPr>
              <a:t>    {</a:t>
            </a:r>
          </a:p>
          <a:p>
            <a:r>
              <a:rPr lang="en-US" sz="2400" b="1" dirty="0">
                <a:latin typeface="Consolas" panose="020B0609020204030204" pitchFamily="49" charset="0"/>
              </a:rPr>
              <a:t>        get;</a:t>
            </a:r>
          </a:p>
          <a:p>
            <a:r>
              <a:rPr lang="en-US" sz="2400" b="1" dirty="0">
                <a:latin typeface="Consolas" panose="020B0609020204030204" pitchFamily="49" charset="0"/>
              </a:rPr>
              <a:t>    }</a:t>
            </a:r>
          </a:p>
        </p:txBody>
      </p:sp>
      <p:sp>
        <p:nvSpPr>
          <p:cNvPr id="4" name="Rectangle 3"/>
          <p:cNvSpPr/>
          <p:nvPr/>
        </p:nvSpPr>
        <p:spPr>
          <a:xfrm>
            <a:off x="9085878" y="6423310"/>
            <a:ext cx="2464136"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LogUtils.cs</a:t>
            </a:r>
            <a:endParaRPr lang="en-US" dirty="0"/>
          </a:p>
        </p:txBody>
      </p:sp>
    </p:spTree>
    <p:extLst>
      <p:ext uri="{BB962C8B-B14F-4D97-AF65-F5344CB8AC3E}">
        <p14:creationId xmlns:p14="http://schemas.microsoft.com/office/powerpoint/2010/main" val="288074123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731897" y="1278542"/>
            <a:ext cx="10515485" cy="4501745"/>
          </a:xfrm>
          <a:prstGeom prst="rect">
            <a:avLst/>
          </a:prstGeom>
          <a:solidFill>
            <a:schemeClr val="bg1"/>
          </a:solidFill>
          <a:ln w="25400">
            <a:solidFill>
              <a:schemeClr val="tx1"/>
            </a:solidFill>
          </a:ln>
        </p:spPr>
        <p:txBody>
          <a:bodyPr wrap="square" lIns="182880" tIns="146304" rIns="182880" bIns="146304" rtlCol="0">
            <a:spAutoFit/>
          </a:bodyPr>
          <a:lstStyle/>
          <a:p>
            <a:pPr>
              <a:spcBef>
                <a:spcPts val="200"/>
              </a:spcBef>
            </a:pPr>
            <a:r>
              <a:rPr lang="en-US" sz="2000" b="1" dirty="0">
                <a:latin typeface="Consolas" panose="020B0609020204030204" pitchFamily="49" charset="0"/>
              </a:rPr>
              <a:t>try</a:t>
            </a:r>
          </a:p>
          <a:p>
            <a:pPr>
              <a:spcBef>
                <a:spcPts val="200"/>
              </a:spcBef>
            </a:pPr>
            <a:r>
              <a:rPr lang="en-US" sz="2000" b="1" dirty="0">
                <a:latin typeface="Consolas" panose="020B0609020204030204" pitchFamily="49" charset="0"/>
              </a:rPr>
              <a:t>{    </a:t>
            </a:r>
          </a:p>
          <a:p>
            <a:pPr lvl="1">
              <a:spcBef>
                <a:spcPts val="200"/>
              </a:spcBef>
            </a:pPr>
            <a:r>
              <a:rPr lang="en-US" sz="2000" b="1" dirty="0" err="1">
                <a:latin typeface="Consolas" panose="020B0609020204030204" pitchFamily="49" charset="0"/>
              </a:rPr>
              <a:t>var</a:t>
            </a:r>
            <a:r>
              <a:rPr lang="en-US" sz="2000" b="1" dirty="0">
                <a:latin typeface="Consolas" panose="020B0609020204030204" pitchFamily="49" charset="0"/>
              </a:rPr>
              <a:t> </a:t>
            </a:r>
            <a:r>
              <a:rPr lang="en-US" sz="2000" b="1" dirty="0" err="1">
                <a:latin typeface="Consolas" panose="020B0609020204030204" pitchFamily="49" charset="0"/>
              </a:rPr>
              <a:t>hubConnection</a:t>
            </a:r>
            <a:r>
              <a:rPr lang="en-US" sz="2000" b="1" dirty="0">
                <a:latin typeface="Consolas" panose="020B0609020204030204" pitchFamily="49" charset="0"/>
              </a:rPr>
              <a:t> = new </a:t>
            </a:r>
            <a:r>
              <a:rPr lang="en-US" sz="2000" b="1" dirty="0" err="1">
                <a:latin typeface="Consolas" panose="020B0609020204030204" pitchFamily="49" charset="0"/>
              </a:rPr>
              <a:t>HubConnection</a:t>
            </a:r>
            <a:r>
              <a:rPr lang="en-US" sz="2000" b="1" dirty="0">
                <a:latin typeface="Consolas" panose="020B0609020204030204" pitchFamily="49" charset="0"/>
              </a:rPr>
              <a:t>(</a:t>
            </a:r>
            <a:r>
              <a:rPr lang="en-US" sz="2000" b="1" dirty="0" err="1">
                <a:latin typeface="Consolas" panose="020B0609020204030204" pitchFamily="49" charset="0"/>
              </a:rPr>
              <a:t>url</a:t>
            </a:r>
            <a:r>
              <a:rPr lang="en-US" sz="2000" b="1" dirty="0">
                <a:latin typeface="Consolas" panose="020B0609020204030204" pitchFamily="49" charset="0"/>
              </a:rPr>
              <a:t>, new Dictionary&lt;string, string&gt;     {{ "</a:t>
            </a:r>
            <a:r>
              <a:rPr lang="en-US" sz="2000" b="1" dirty="0" err="1">
                <a:latin typeface="Consolas" panose="020B0609020204030204" pitchFamily="49" charset="0"/>
              </a:rPr>
              <a:t>UserName</a:t>
            </a:r>
            <a:r>
              <a:rPr lang="en-US" sz="2000" b="1" dirty="0">
                <a:latin typeface="Consolas" panose="020B0609020204030204" pitchFamily="49" charset="0"/>
              </a:rPr>
              <a:t>", _</a:t>
            </a:r>
            <a:r>
              <a:rPr lang="en-US" sz="2000" b="1" dirty="0" err="1">
                <a:latin typeface="Consolas" panose="020B0609020204030204" pitchFamily="49" charset="0"/>
              </a:rPr>
              <a:t>hubUserName</a:t>
            </a:r>
            <a:r>
              <a:rPr lang="en-US" sz="2000" b="1" dirty="0">
                <a:latin typeface="Consolas" panose="020B0609020204030204" pitchFamily="49" charset="0"/>
              </a:rPr>
              <a:t> },{ "</a:t>
            </a:r>
            <a:r>
              <a:rPr lang="en-US" sz="2000" b="1" dirty="0" err="1">
                <a:latin typeface="Consolas" panose="020B0609020204030204" pitchFamily="49" charset="0"/>
              </a:rPr>
              <a:t>UserToken</a:t>
            </a:r>
            <a:r>
              <a:rPr lang="en-US" sz="2000" b="1" dirty="0">
                <a:latin typeface="Consolas" panose="020B0609020204030204" pitchFamily="49" charset="0"/>
              </a:rPr>
              <a:t>", </a:t>
            </a:r>
            <a:r>
              <a:rPr lang="en-US" sz="2000" b="1" dirty="0" err="1">
                <a:latin typeface="Consolas" panose="020B0609020204030204" pitchFamily="49" charset="0"/>
              </a:rPr>
              <a:t>usertoken.ToString</a:t>
            </a:r>
            <a:r>
              <a:rPr lang="en-US" sz="2000" b="1" dirty="0">
                <a:latin typeface="Consolas" panose="020B0609020204030204" pitchFamily="49" charset="0"/>
              </a:rPr>
              <a:t>() }});    </a:t>
            </a:r>
            <a:r>
              <a:rPr lang="en-US" sz="2000" b="1" dirty="0" err="1">
                <a:latin typeface="Consolas" panose="020B0609020204030204" pitchFamily="49" charset="0"/>
              </a:rPr>
              <a:t>hubConnection.CookieContainer</a:t>
            </a:r>
            <a:r>
              <a:rPr lang="en-US" sz="2000" b="1" dirty="0">
                <a:latin typeface="Consolas" panose="020B0609020204030204" pitchFamily="49" charset="0"/>
              </a:rPr>
              <a:t> = </a:t>
            </a:r>
            <a:r>
              <a:rPr lang="en-US" sz="2000" b="1" dirty="0" err="1">
                <a:latin typeface="Consolas" panose="020B0609020204030204" pitchFamily="49" charset="0"/>
              </a:rPr>
              <a:t>handler.CookieContainer</a:t>
            </a:r>
            <a:r>
              <a:rPr lang="en-US" sz="2000" b="1" dirty="0">
                <a:latin typeface="Consolas" panose="020B0609020204030204" pitchFamily="49" charset="0"/>
              </a:rPr>
              <a:t>;    </a:t>
            </a:r>
          </a:p>
          <a:p>
            <a:pPr lvl="1">
              <a:spcBef>
                <a:spcPts val="200"/>
              </a:spcBef>
            </a:pPr>
            <a:r>
              <a:rPr lang="en-US" sz="2000" b="1" dirty="0">
                <a:latin typeface="Consolas" panose="020B0609020204030204" pitchFamily="49" charset="0"/>
              </a:rPr>
              <a:t>// more stuff</a:t>
            </a:r>
          </a:p>
          <a:p>
            <a:pPr>
              <a:spcBef>
                <a:spcPts val="200"/>
              </a:spcBef>
            </a:pPr>
            <a:r>
              <a:rPr lang="en-US" sz="2000" b="1" dirty="0">
                <a:latin typeface="Consolas" panose="020B0609020204030204" pitchFamily="49" charset="0"/>
              </a:rPr>
              <a:t>}</a:t>
            </a:r>
          </a:p>
          <a:p>
            <a:pPr>
              <a:spcBef>
                <a:spcPts val="200"/>
              </a:spcBef>
            </a:pPr>
            <a:r>
              <a:rPr lang="en-US" sz="2000" b="1" dirty="0">
                <a:latin typeface="Consolas" panose="020B0609020204030204" pitchFamily="49" charset="0"/>
              </a:rPr>
              <a:t>catch (Exception ex)</a:t>
            </a:r>
          </a:p>
          <a:p>
            <a:pPr>
              <a:spcBef>
                <a:spcPts val="200"/>
              </a:spcBef>
            </a:pPr>
            <a:r>
              <a:rPr lang="en-US" sz="2000" b="1" dirty="0">
                <a:latin typeface="Consolas" panose="020B0609020204030204" pitchFamily="49" charset="0"/>
              </a:rPr>
              <a:t>{    </a:t>
            </a:r>
          </a:p>
          <a:p>
            <a:pPr lvl="1">
              <a:spcBef>
                <a:spcPts val="200"/>
              </a:spcBef>
            </a:pPr>
            <a:r>
              <a:rPr lang="en-US" sz="2000" b="1" dirty="0">
                <a:latin typeface="Consolas" panose="020B0609020204030204" pitchFamily="49" charset="0"/>
              </a:rPr>
              <a:t>_</a:t>
            </a:r>
            <a:r>
              <a:rPr lang="en-US" sz="2000" b="1" dirty="0" err="1">
                <a:latin typeface="Consolas" panose="020B0609020204030204" pitchFamily="49" charset="0"/>
              </a:rPr>
              <a:t>log.Error</a:t>
            </a:r>
            <a:r>
              <a:rPr lang="en-US" sz="2000" b="1" dirty="0">
                <a:latin typeface="Consolas" panose="020B0609020204030204" pitchFamily="49" charset="0"/>
              </a:rPr>
              <a:t>(ex, "</a:t>
            </a:r>
            <a:r>
              <a:rPr lang="en-US" sz="2000" b="1" dirty="0" err="1">
                <a:latin typeface="Consolas" panose="020B0609020204030204" pitchFamily="49" charset="0"/>
              </a:rPr>
              <a:t>HubNotificationHandler</a:t>
            </a:r>
            <a:r>
              <a:rPr lang="en-US" sz="2000" b="1" dirty="0">
                <a:latin typeface="Consolas" panose="020B0609020204030204" pitchFamily="49" charset="0"/>
              </a:rPr>
              <a:t>::</a:t>
            </a:r>
            <a:r>
              <a:rPr lang="en-US" sz="2000" b="1" dirty="0" err="1">
                <a:latin typeface="Consolas" panose="020B0609020204030204" pitchFamily="49" charset="0"/>
              </a:rPr>
              <a:t>SubscribeToHubByAddress</a:t>
            </a:r>
            <a:r>
              <a:rPr lang="en-US" sz="2000" b="1" dirty="0">
                <a:latin typeface="Consolas" panose="020B0609020204030204" pitchFamily="49" charset="0"/>
              </a:rPr>
              <a:t> - Exception : " + </a:t>
            </a:r>
            <a:r>
              <a:rPr lang="en-US" sz="2000" b="1" dirty="0" err="1">
                <a:latin typeface="Consolas" panose="020B0609020204030204" pitchFamily="49" charset="0"/>
              </a:rPr>
              <a:t>ex.Message</a:t>
            </a:r>
            <a:r>
              <a:rPr lang="en-US" sz="2000" b="1" dirty="0">
                <a:latin typeface="Consolas" panose="020B0609020204030204" pitchFamily="49" charset="0"/>
              </a:rPr>
              <a:t>);</a:t>
            </a:r>
          </a:p>
          <a:p>
            <a:pPr>
              <a:spcBef>
                <a:spcPts val="200"/>
              </a:spcBef>
            </a:pPr>
            <a:r>
              <a:rPr lang="en-US" sz="2000" b="1" dirty="0">
                <a:latin typeface="Consolas" panose="020B0609020204030204" pitchFamily="49" charset="0"/>
              </a:rPr>
              <a:t>}</a:t>
            </a:r>
            <a:endParaRPr lang="en-US" sz="2800" b="1" dirty="0">
              <a:latin typeface="Consolas" panose="020B0609020204030204" pitchFamily="49" charset="0"/>
            </a:endParaRPr>
          </a:p>
        </p:txBody>
      </p:sp>
      <p:sp>
        <p:nvSpPr>
          <p:cNvPr id="5" name="Rectangle 4"/>
          <p:cNvSpPr/>
          <p:nvPr/>
        </p:nvSpPr>
        <p:spPr>
          <a:xfrm>
            <a:off x="9085878" y="6423310"/>
            <a:ext cx="2464136"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LogUtils.cs</a:t>
            </a:r>
            <a:endParaRPr lang="en-US" dirty="0"/>
          </a:p>
        </p:txBody>
      </p:sp>
    </p:spTree>
    <p:extLst>
      <p:ext uri="{BB962C8B-B14F-4D97-AF65-F5344CB8AC3E}">
        <p14:creationId xmlns:p14="http://schemas.microsoft.com/office/powerpoint/2010/main" val="6413361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t>HubConnection</a:t>
            </a:r>
            <a:r>
              <a:rPr lang="en-US" sz="3600" dirty="0"/>
              <a:t> is never disposed[CA2000][CA2202]</a:t>
            </a:r>
          </a:p>
        </p:txBody>
      </p:sp>
      <p:sp>
        <p:nvSpPr>
          <p:cNvPr id="4" name="TextBox 3"/>
          <p:cNvSpPr txBox="1"/>
          <p:nvPr/>
        </p:nvSpPr>
        <p:spPr>
          <a:xfrm>
            <a:off x="731897" y="1278542"/>
            <a:ext cx="10515485" cy="4501745"/>
          </a:xfrm>
          <a:prstGeom prst="rect">
            <a:avLst/>
          </a:prstGeom>
          <a:solidFill>
            <a:schemeClr val="bg1"/>
          </a:solidFill>
          <a:ln w="25400">
            <a:solidFill>
              <a:schemeClr val="tx1"/>
            </a:solidFill>
          </a:ln>
        </p:spPr>
        <p:txBody>
          <a:bodyPr wrap="square" lIns="182880" tIns="146304" rIns="182880" bIns="146304" rtlCol="0">
            <a:spAutoFit/>
          </a:bodyPr>
          <a:lstStyle/>
          <a:p>
            <a:pPr>
              <a:spcBef>
                <a:spcPts val="200"/>
              </a:spcBef>
            </a:pPr>
            <a:r>
              <a:rPr lang="en-US" sz="2000" b="1" dirty="0">
                <a:latin typeface="Consolas" panose="020B0609020204030204" pitchFamily="49" charset="0"/>
              </a:rPr>
              <a:t>try</a:t>
            </a:r>
          </a:p>
          <a:p>
            <a:pPr>
              <a:spcBef>
                <a:spcPts val="200"/>
              </a:spcBef>
            </a:pPr>
            <a:r>
              <a:rPr lang="en-US" sz="2000" b="1" dirty="0">
                <a:latin typeface="Consolas" panose="020B0609020204030204" pitchFamily="49" charset="0"/>
              </a:rPr>
              <a:t>{    </a:t>
            </a:r>
          </a:p>
          <a:p>
            <a:pPr lvl="1">
              <a:spcBef>
                <a:spcPts val="200"/>
              </a:spcBef>
            </a:pPr>
            <a:r>
              <a:rPr lang="en-US" sz="2000" b="1" dirty="0" err="1">
                <a:latin typeface="Consolas" panose="020B0609020204030204" pitchFamily="49" charset="0"/>
              </a:rPr>
              <a:t>var</a:t>
            </a:r>
            <a:r>
              <a:rPr lang="en-US" sz="2000" b="1" dirty="0">
                <a:latin typeface="Consolas" panose="020B0609020204030204" pitchFamily="49" charset="0"/>
              </a:rPr>
              <a:t> </a:t>
            </a:r>
            <a:r>
              <a:rPr lang="en-US" sz="2000" b="1" dirty="0" err="1">
                <a:latin typeface="Consolas" panose="020B0609020204030204" pitchFamily="49" charset="0"/>
              </a:rPr>
              <a:t>hubConnection</a:t>
            </a:r>
            <a:r>
              <a:rPr lang="en-US" sz="2000" b="1" dirty="0">
                <a:latin typeface="Consolas" panose="020B0609020204030204" pitchFamily="49" charset="0"/>
              </a:rPr>
              <a:t> = new </a:t>
            </a:r>
            <a:r>
              <a:rPr lang="en-US" sz="2000" b="1" dirty="0" err="1">
                <a:latin typeface="Consolas" panose="020B0609020204030204" pitchFamily="49" charset="0"/>
              </a:rPr>
              <a:t>HubConnection</a:t>
            </a:r>
            <a:r>
              <a:rPr lang="en-US" sz="2000" b="1" dirty="0">
                <a:latin typeface="Consolas" panose="020B0609020204030204" pitchFamily="49" charset="0"/>
              </a:rPr>
              <a:t>(</a:t>
            </a:r>
            <a:r>
              <a:rPr lang="en-US" sz="2000" b="1" dirty="0" err="1">
                <a:latin typeface="Consolas" panose="020B0609020204030204" pitchFamily="49" charset="0"/>
              </a:rPr>
              <a:t>url</a:t>
            </a:r>
            <a:r>
              <a:rPr lang="en-US" sz="2000" b="1" dirty="0">
                <a:latin typeface="Consolas" panose="020B0609020204030204" pitchFamily="49" charset="0"/>
              </a:rPr>
              <a:t>, new Dictionary&lt;string, string&gt;     {{ "</a:t>
            </a:r>
            <a:r>
              <a:rPr lang="en-US" sz="2000" b="1" dirty="0" err="1">
                <a:latin typeface="Consolas" panose="020B0609020204030204" pitchFamily="49" charset="0"/>
              </a:rPr>
              <a:t>UserName</a:t>
            </a:r>
            <a:r>
              <a:rPr lang="en-US" sz="2000" b="1" dirty="0">
                <a:latin typeface="Consolas" panose="020B0609020204030204" pitchFamily="49" charset="0"/>
              </a:rPr>
              <a:t>", _</a:t>
            </a:r>
            <a:r>
              <a:rPr lang="en-US" sz="2000" b="1" dirty="0" err="1">
                <a:latin typeface="Consolas" panose="020B0609020204030204" pitchFamily="49" charset="0"/>
              </a:rPr>
              <a:t>hubUserName</a:t>
            </a:r>
            <a:r>
              <a:rPr lang="en-US" sz="2000" b="1" dirty="0">
                <a:latin typeface="Consolas" panose="020B0609020204030204" pitchFamily="49" charset="0"/>
              </a:rPr>
              <a:t> },{ "</a:t>
            </a:r>
            <a:r>
              <a:rPr lang="en-US" sz="2000" b="1" dirty="0" err="1">
                <a:latin typeface="Consolas" panose="020B0609020204030204" pitchFamily="49" charset="0"/>
              </a:rPr>
              <a:t>UserToken</a:t>
            </a:r>
            <a:r>
              <a:rPr lang="en-US" sz="2000" b="1" dirty="0">
                <a:latin typeface="Consolas" panose="020B0609020204030204" pitchFamily="49" charset="0"/>
              </a:rPr>
              <a:t>", </a:t>
            </a:r>
            <a:r>
              <a:rPr lang="en-US" sz="2000" b="1" dirty="0" err="1">
                <a:latin typeface="Consolas" panose="020B0609020204030204" pitchFamily="49" charset="0"/>
              </a:rPr>
              <a:t>usertoken.ToString</a:t>
            </a:r>
            <a:r>
              <a:rPr lang="en-US" sz="2000" b="1" dirty="0">
                <a:latin typeface="Consolas" panose="020B0609020204030204" pitchFamily="49" charset="0"/>
              </a:rPr>
              <a:t>() }});    </a:t>
            </a:r>
            <a:r>
              <a:rPr lang="en-US" sz="2000" b="1" dirty="0" err="1">
                <a:latin typeface="Consolas" panose="020B0609020204030204" pitchFamily="49" charset="0"/>
              </a:rPr>
              <a:t>hubConnection.CookieContainer</a:t>
            </a:r>
            <a:r>
              <a:rPr lang="en-US" sz="2000" b="1" dirty="0">
                <a:latin typeface="Consolas" panose="020B0609020204030204" pitchFamily="49" charset="0"/>
              </a:rPr>
              <a:t> = </a:t>
            </a:r>
            <a:r>
              <a:rPr lang="en-US" sz="2000" b="1" dirty="0" err="1">
                <a:latin typeface="Consolas" panose="020B0609020204030204" pitchFamily="49" charset="0"/>
              </a:rPr>
              <a:t>handler.CookieContainer</a:t>
            </a:r>
            <a:r>
              <a:rPr lang="en-US" sz="2000" b="1" dirty="0">
                <a:latin typeface="Consolas" panose="020B0609020204030204" pitchFamily="49" charset="0"/>
              </a:rPr>
              <a:t>;    </a:t>
            </a:r>
          </a:p>
          <a:p>
            <a:pPr lvl="1">
              <a:spcBef>
                <a:spcPts val="200"/>
              </a:spcBef>
            </a:pPr>
            <a:r>
              <a:rPr lang="en-US" sz="2000" b="1" dirty="0">
                <a:latin typeface="Consolas" panose="020B0609020204030204" pitchFamily="49" charset="0"/>
              </a:rPr>
              <a:t>// more stuff</a:t>
            </a:r>
          </a:p>
          <a:p>
            <a:pPr>
              <a:spcBef>
                <a:spcPts val="200"/>
              </a:spcBef>
            </a:pPr>
            <a:r>
              <a:rPr lang="en-US" sz="2000" b="1" dirty="0">
                <a:latin typeface="Consolas" panose="020B0609020204030204" pitchFamily="49" charset="0"/>
              </a:rPr>
              <a:t>}</a:t>
            </a:r>
          </a:p>
          <a:p>
            <a:pPr>
              <a:spcBef>
                <a:spcPts val="200"/>
              </a:spcBef>
            </a:pPr>
            <a:r>
              <a:rPr lang="en-US" sz="2000" b="1" dirty="0">
                <a:latin typeface="Consolas" panose="020B0609020204030204" pitchFamily="49" charset="0"/>
              </a:rPr>
              <a:t>catch (Exception ex)</a:t>
            </a:r>
          </a:p>
          <a:p>
            <a:pPr>
              <a:spcBef>
                <a:spcPts val="200"/>
              </a:spcBef>
            </a:pPr>
            <a:r>
              <a:rPr lang="en-US" sz="2000" b="1" dirty="0">
                <a:latin typeface="Consolas" panose="020B0609020204030204" pitchFamily="49" charset="0"/>
              </a:rPr>
              <a:t>{    </a:t>
            </a:r>
          </a:p>
          <a:p>
            <a:pPr lvl="1">
              <a:spcBef>
                <a:spcPts val="200"/>
              </a:spcBef>
            </a:pPr>
            <a:r>
              <a:rPr lang="en-US" sz="2000" b="1" dirty="0">
                <a:latin typeface="Consolas" panose="020B0609020204030204" pitchFamily="49" charset="0"/>
              </a:rPr>
              <a:t>_</a:t>
            </a:r>
            <a:r>
              <a:rPr lang="en-US" sz="2000" b="1" dirty="0" err="1">
                <a:latin typeface="Consolas" panose="020B0609020204030204" pitchFamily="49" charset="0"/>
              </a:rPr>
              <a:t>log.Error</a:t>
            </a:r>
            <a:r>
              <a:rPr lang="en-US" sz="2000" b="1" dirty="0">
                <a:latin typeface="Consolas" panose="020B0609020204030204" pitchFamily="49" charset="0"/>
              </a:rPr>
              <a:t>(ex, "</a:t>
            </a:r>
            <a:r>
              <a:rPr lang="en-US" sz="2000" b="1" dirty="0" err="1">
                <a:latin typeface="Consolas" panose="020B0609020204030204" pitchFamily="49" charset="0"/>
              </a:rPr>
              <a:t>HubNotificationHandler</a:t>
            </a:r>
            <a:r>
              <a:rPr lang="en-US" sz="2000" b="1" dirty="0">
                <a:latin typeface="Consolas" panose="020B0609020204030204" pitchFamily="49" charset="0"/>
              </a:rPr>
              <a:t>::</a:t>
            </a:r>
            <a:r>
              <a:rPr lang="en-US" sz="2000" b="1" dirty="0" err="1">
                <a:latin typeface="Consolas" panose="020B0609020204030204" pitchFamily="49" charset="0"/>
              </a:rPr>
              <a:t>SubscribeToHubByAddress</a:t>
            </a:r>
            <a:r>
              <a:rPr lang="en-US" sz="2000" b="1" dirty="0">
                <a:latin typeface="Consolas" panose="020B0609020204030204" pitchFamily="49" charset="0"/>
              </a:rPr>
              <a:t> - Exception : " + </a:t>
            </a:r>
            <a:r>
              <a:rPr lang="en-US" sz="2000" b="1" dirty="0" err="1">
                <a:latin typeface="Consolas" panose="020B0609020204030204" pitchFamily="49" charset="0"/>
              </a:rPr>
              <a:t>ex.Message</a:t>
            </a:r>
            <a:r>
              <a:rPr lang="en-US" sz="2000" b="1" dirty="0">
                <a:latin typeface="Consolas" panose="020B0609020204030204" pitchFamily="49" charset="0"/>
              </a:rPr>
              <a:t>);</a:t>
            </a:r>
          </a:p>
          <a:p>
            <a:pPr>
              <a:spcBef>
                <a:spcPts val="200"/>
              </a:spcBef>
            </a:pPr>
            <a:r>
              <a:rPr lang="en-US" sz="2000" b="1" dirty="0">
                <a:latin typeface="Consolas" panose="020B0609020204030204" pitchFamily="49" charset="0"/>
              </a:rPr>
              <a:t>}</a:t>
            </a:r>
            <a:endParaRPr lang="en-US" sz="2800" b="1" dirty="0">
              <a:latin typeface="Consolas" panose="020B0609020204030204" pitchFamily="49" charset="0"/>
            </a:endParaRPr>
          </a:p>
        </p:txBody>
      </p:sp>
    </p:spTree>
    <p:extLst>
      <p:ext uri="{BB962C8B-B14F-4D97-AF65-F5344CB8AC3E}">
        <p14:creationId xmlns:p14="http://schemas.microsoft.com/office/powerpoint/2010/main" val="333662482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p:txBody>
          <a:bodyPr/>
          <a:lstStyle/>
          <a:p>
            <a:r>
              <a:rPr lang="en-US" dirty="0"/>
              <a:t>Investigate before just implementing dispose</a:t>
            </a:r>
          </a:p>
          <a:p>
            <a:r>
              <a:rPr lang="en-US" dirty="0"/>
              <a:t>You can dispose each connection</a:t>
            </a:r>
          </a:p>
          <a:p>
            <a:r>
              <a:rPr lang="en-US" dirty="0" err="1"/>
              <a:t>SignalR</a:t>
            </a:r>
            <a:r>
              <a:rPr lang="en-US" dirty="0"/>
              <a:t> Hub Connections can also use a Singleton pattern with a single instance</a:t>
            </a:r>
          </a:p>
          <a:p>
            <a:r>
              <a:rPr lang="en-US" u="sng" dirty="0">
                <a:hlinkClick r:id="rId2"/>
              </a:rPr>
              <a:t>https://msdn.microsoft.com/en-us/library/microsoft.aspnet.signalr.client.hubconnection.dispose</a:t>
            </a:r>
            <a:endParaRPr lang="en-US" dirty="0"/>
          </a:p>
          <a:p>
            <a:endParaRPr lang="en-US" dirty="0"/>
          </a:p>
        </p:txBody>
      </p:sp>
      <p:sp>
        <p:nvSpPr>
          <p:cNvPr id="2" name="Title 1"/>
          <p:cNvSpPr>
            <a:spLocks noGrp="1"/>
          </p:cNvSpPr>
          <p:nvPr>
            <p:ph type="title"/>
          </p:nvPr>
        </p:nvSpPr>
        <p:spPr/>
        <p:txBody>
          <a:bodyPr>
            <a:normAutofit/>
          </a:bodyPr>
          <a:lstStyle/>
          <a:p>
            <a:r>
              <a:rPr lang="en-US" sz="3600" dirty="0" err="1"/>
              <a:t>HubConnection</a:t>
            </a:r>
            <a:r>
              <a:rPr lang="en-US" sz="3600" dirty="0"/>
              <a:t> is never disposed[CA2000][CA2202]</a:t>
            </a:r>
          </a:p>
        </p:txBody>
      </p:sp>
    </p:spTree>
    <p:extLst>
      <p:ext uri="{BB962C8B-B14F-4D97-AF65-F5344CB8AC3E}">
        <p14:creationId xmlns:p14="http://schemas.microsoft.com/office/powerpoint/2010/main" val="79692503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457580" y="1212849"/>
            <a:ext cx="12435703" cy="3465564"/>
          </a:xfrm>
          <a:prstGeom prst="rect">
            <a:avLst/>
          </a:prstGeom>
          <a:solidFill>
            <a:schemeClr val="bg1"/>
          </a:solidFill>
          <a:ln w="25400">
            <a:solidFill>
              <a:schemeClr val="tx1"/>
            </a:solidFill>
          </a:ln>
        </p:spPr>
        <p:txBody>
          <a:bodyPr wrap="square" lIns="182880" tIns="146304" rIns="182880" bIns="146304" rtlCol="0">
            <a:spAutoFit/>
          </a:bodyPr>
          <a:lstStyle/>
          <a:p>
            <a:pPr>
              <a:spcBef>
                <a:spcPts val="200"/>
              </a:spcBef>
            </a:pPr>
            <a:r>
              <a:rPr lang="en-US" sz="2800" b="1" dirty="0">
                <a:latin typeface="Consolas" panose="020B0609020204030204" pitchFamily="49" charset="0"/>
              </a:rPr>
              <a:t>string result = </a:t>
            </a:r>
            <a:r>
              <a:rPr lang="en-US" sz="2800" b="1" dirty="0" err="1">
                <a:latin typeface="Consolas" panose="020B0609020204030204" pitchFamily="49" charset="0"/>
              </a:rPr>
              <a:t>string.Empty</a:t>
            </a:r>
            <a:r>
              <a:rPr lang="en-US" sz="2800" b="1" dirty="0">
                <a:latin typeface="Consolas" panose="020B0609020204030204" pitchFamily="49" charset="0"/>
              </a:rPr>
              <a:t>;</a:t>
            </a:r>
          </a:p>
          <a:p>
            <a:pPr>
              <a:spcBef>
                <a:spcPts val="200"/>
              </a:spcBef>
            </a:pPr>
            <a:r>
              <a:rPr lang="en-US" sz="2800" b="1" dirty="0">
                <a:latin typeface="Consolas" panose="020B0609020204030204" pitchFamily="49" charset="0"/>
              </a:rPr>
              <a:t>try</a:t>
            </a:r>
          </a:p>
          <a:p>
            <a:pPr>
              <a:spcBef>
                <a:spcPts val="200"/>
              </a:spcBef>
            </a:pPr>
            <a:r>
              <a:rPr lang="en-US" sz="2800" b="1" dirty="0">
                <a:latin typeface="Consolas" panose="020B0609020204030204" pitchFamily="49" charset="0"/>
              </a:rPr>
              <a:t>{ </a:t>
            </a:r>
          </a:p>
          <a:p>
            <a:pPr>
              <a:spcBef>
                <a:spcPts val="200"/>
              </a:spcBef>
            </a:pPr>
            <a:r>
              <a:rPr lang="en-US" sz="2800" b="1" dirty="0" err="1">
                <a:latin typeface="Consolas" panose="020B0609020204030204" pitchFamily="49" charset="0"/>
              </a:rPr>
              <a:t>EightBallServiceClient</a:t>
            </a:r>
            <a:r>
              <a:rPr lang="en-US" sz="2800" b="1" dirty="0">
                <a:latin typeface="Consolas" panose="020B0609020204030204" pitchFamily="49" charset="0"/>
              </a:rPr>
              <a:t> client = new </a:t>
            </a:r>
            <a:r>
              <a:rPr lang="en-US" sz="2800" b="1" dirty="0" err="1">
                <a:latin typeface="Consolas" panose="020B0609020204030204" pitchFamily="49" charset="0"/>
              </a:rPr>
              <a:t>EightBallServiceClient</a:t>
            </a:r>
            <a:r>
              <a:rPr lang="en-US" sz="2800" b="1" dirty="0">
                <a:latin typeface="Consolas" panose="020B0609020204030204" pitchFamily="49" charset="0"/>
              </a:rPr>
              <a:t>();</a:t>
            </a:r>
          </a:p>
          <a:p>
            <a:pPr>
              <a:spcBef>
                <a:spcPts val="200"/>
              </a:spcBef>
            </a:pPr>
            <a:r>
              <a:rPr lang="en-US" sz="2800" b="1" dirty="0">
                <a:latin typeface="Consolas" panose="020B0609020204030204" pitchFamily="49" charset="0"/>
              </a:rPr>
              <a:t>result = </a:t>
            </a:r>
            <a:r>
              <a:rPr lang="en-US" sz="2800" b="1" dirty="0" err="1">
                <a:latin typeface="Consolas" panose="020B0609020204030204" pitchFamily="49" charset="0"/>
              </a:rPr>
              <a:t>client.AskQuestion</a:t>
            </a:r>
            <a:r>
              <a:rPr lang="en-US" sz="2800" b="1" dirty="0">
                <a:latin typeface="Consolas" panose="020B0609020204030204" pitchFamily="49" charset="0"/>
              </a:rPr>
              <a:t>(question);</a:t>
            </a:r>
          </a:p>
          <a:p>
            <a:pPr>
              <a:spcBef>
                <a:spcPts val="200"/>
              </a:spcBef>
            </a:pPr>
            <a:r>
              <a:rPr lang="en-US" sz="2800" b="1" dirty="0" err="1">
                <a:latin typeface="Consolas" panose="020B0609020204030204" pitchFamily="49" charset="0"/>
              </a:rPr>
              <a:t>client.Close</a:t>
            </a:r>
            <a:r>
              <a:rPr lang="en-US" sz="2800" b="1" dirty="0">
                <a:latin typeface="Consolas" panose="020B0609020204030204" pitchFamily="49" charset="0"/>
              </a:rPr>
              <a:t>();</a:t>
            </a:r>
          </a:p>
          <a:p>
            <a:pPr>
              <a:spcBef>
                <a:spcPts val="200"/>
              </a:spcBef>
            </a:pPr>
            <a:r>
              <a:rPr lang="en-US" sz="2800" b="1" dirty="0">
                <a:latin typeface="Consolas" panose="020B0609020204030204" pitchFamily="49" charset="0"/>
              </a:rPr>
              <a:t>}</a:t>
            </a:r>
            <a:endParaRPr lang="en-US" sz="3600" b="1" dirty="0">
              <a:latin typeface="Consolas" panose="020B0609020204030204" pitchFamily="49" charset="0"/>
            </a:endParaRPr>
          </a:p>
        </p:txBody>
      </p:sp>
      <p:sp>
        <p:nvSpPr>
          <p:cNvPr id="3" name="TextBox 2"/>
          <p:cNvSpPr txBox="1"/>
          <p:nvPr/>
        </p:nvSpPr>
        <p:spPr>
          <a:xfrm>
            <a:off x="823336" y="550892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7" name="Rectangle 6"/>
          <p:cNvSpPr/>
          <p:nvPr/>
        </p:nvSpPr>
        <p:spPr>
          <a:xfrm>
            <a:off x="9085878" y="6423310"/>
            <a:ext cx="3350597"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EightBallHelper.cs</a:t>
            </a:r>
            <a:endParaRPr lang="en-US" dirty="0"/>
          </a:p>
        </p:txBody>
      </p:sp>
    </p:spTree>
    <p:extLst>
      <p:ext uri="{BB962C8B-B14F-4D97-AF65-F5344CB8AC3E}">
        <p14:creationId xmlns:p14="http://schemas.microsoft.com/office/powerpoint/2010/main" val="180028566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457581" y="1212849"/>
            <a:ext cx="10698362" cy="3896451"/>
          </a:xfrm>
          <a:prstGeom prst="rect">
            <a:avLst/>
          </a:prstGeom>
          <a:solidFill>
            <a:schemeClr val="bg1"/>
          </a:solidFill>
          <a:ln w="25400">
            <a:solidFill>
              <a:schemeClr val="tx1"/>
            </a:solidFill>
          </a:ln>
        </p:spPr>
        <p:txBody>
          <a:bodyPr wrap="square" lIns="182880" tIns="146304" rIns="182880" bIns="146304" rtlCol="0">
            <a:spAutoFit/>
          </a:bodyPr>
          <a:lstStyle/>
          <a:p>
            <a:pPr>
              <a:spcBef>
                <a:spcPts val="200"/>
              </a:spcBef>
            </a:pPr>
            <a:r>
              <a:rPr lang="en-US" sz="2800" b="1" dirty="0">
                <a:latin typeface="Consolas" panose="020B0609020204030204" pitchFamily="49" charset="0"/>
              </a:rPr>
              <a:t>string result = </a:t>
            </a:r>
            <a:r>
              <a:rPr lang="en-US" sz="2800" b="1" dirty="0" err="1">
                <a:latin typeface="Consolas" panose="020B0609020204030204" pitchFamily="49" charset="0"/>
              </a:rPr>
              <a:t>string.Empty</a:t>
            </a:r>
            <a:r>
              <a:rPr lang="en-US" sz="2800" b="1" dirty="0">
                <a:latin typeface="Consolas" panose="020B0609020204030204" pitchFamily="49" charset="0"/>
              </a:rPr>
              <a:t>;</a:t>
            </a:r>
          </a:p>
          <a:p>
            <a:pPr>
              <a:spcBef>
                <a:spcPts val="200"/>
              </a:spcBef>
            </a:pPr>
            <a:r>
              <a:rPr lang="en-US" sz="2800" b="1" dirty="0">
                <a:latin typeface="Consolas" panose="020B0609020204030204" pitchFamily="49" charset="0"/>
              </a:rPr>
              <a:t>try</a:t>
            </a:r>
          </a:p>
          <a:p>
            <a:pPr>
              <a:spcBef>
                <a:spcPts val="200"/>
              </a:spcBef>
            </a:pPr>
            <a:r>
              <a:rPr lang="en-US" sz="2800" b="1" dirty="0">
                <a:latin typeface="Consolas" panose="020B0609020204030204" pitchFamily="49" charset="0"/>
              </a:rPr>
              <a:t>{ </a:t>
            </a:r>
          </a:p>
          <a:p>
            <a:pPr>
              <a:spcBef>
                <a:spcPts val="200"/>
              </a:spcBef>
            </a:pPr>
            <a:r>
              <a:rPr lang="en-US" sz="2800" b="1" dirty="0">
                <a:latin typeface="Consolas" panose="020B0609020204030204" pitchFamily="49" charset="0"/>
              </a:rPr>
              <a:t>    </a:t>
            </a:r>
            <a:r>
              <a:rPr lang="en-US" sz="2800" b="1" dirty="0" err="1">
                <a:latin typeface="Consolas" panose="020B0609020204030204" pitchFamily="49" charset="0"/>
              </a:rPr>
              <a:t>EightBallServiceClient</a:t>
            </a:r>
            <a:r>
              <a:rPr lang="en-US" sz="2800" b="1" dirty="0">
                <a:latin typeface="Consolas" panose="020B0609020204030204" pitchFamily="49" charset="0"/>
              </a:rPr>
              <a:t> client = new </a:t>
            </a:r>
            <a:r>
              <a:rPr lang="en-US" sz="2800" b="1" dirty="0" err="1">
                <a:latin typeface="Consolas" panose="020B0609020204030204" pitchFamily="49" charset="0"/>
              </a:rPr>
              <a:t>EightBallServiceClient</a:t>
            </a:r>
            <a:r>
              <a:rPr lang="en-US" sz="2800" b="1" dirty="0">
                <a:latin typeface="Consolas" panose="020B0609020204030204" pitchFamily="49" charset="0"/>
              </a:rPr>
              <a:t>();</a:t>
            </a:r>
          </a:p>
          <a:p>
            <a:pPr>
              <a:spcBef>
                <a:spcPts val="200"/>
              </a:spcBef>
            </a:pPr>
            <a:r>
              <a:rPr lang="en-US" sz="2800" b="1" dirty="0">
                <a:latin typeface="Consolas" panose="020B0609020204030204" pitchFamily="49" charset="0"/>
              </a:rPr>
              <a:t>    result = </a:t>
            </a:r>
            <a:r>
              <a:rPr lang="en-US" sz="2800" b="1" dirty="0" err="1">
                <a:latin typeface="Consolas" panose="020B0609020204030204" pitchFamily="49" charset="0"/>
              </a:rPr>
              <a:t>client.AskQuestion</a:t>
            </a:r>
            <a:r>
              <a:rPr lang="en-US" sz="2800" b="1" dirty="0">
                <a:latin typeface="Consolas" panose="020B0609020204030204" pitchFamily="49" charset="0"/>
              </a:rPr>
              <a:t>(question);</a:t>
            </a:r>
          </a:p>
          <a:p>
            <a:pPr>
              <a:spcBef>
                <a:spcPts val="200"/>
              </a:spcBef>
            </a:pPr>
            <a:r>
              <a:rPr lang="en-US" sz="2800" b="1" dirty="0">
                <a:latin typeface="Consolas" panose="020B0609020204030204" pitchFamily="49" charset="0"/>
              </a:rPr>
              <a:t>    </a:t>
            </a:r>
            <a:r>
              <a:rPr lang="en-US" sz="2800" b="1" dirty="0" err="1">
                <a:latin typeface="Consolas" panose="020B0609020204030204" pitchFamily="49" charset="0"/>
              </a:rPr>
              <a:t>client.Close</a:t>
            </a:r>
            <a:r>
              <a:rPr lang="en-US" sz="2800" b="1" dirty="0">
                <a:latin typeface="Consolas" panose="020B0609020204030204" pitchFamily="49" charset="0"/>
              </a:rPr>
              <a:t>();</a:t>
            </a:r>
          </a:p>
          <a:p>
            <a:pPr>
              <a:spcBef>
                <a:spcPts val="200"/>
              </a:spcBef>
            </a:pPr>
            <a:r>
              <a:rPr lang="en-US" sz="2800" b="1" dirty="0">
                <a:latin typeface="Consolas" panose="020B0609020204030204" pitchFamily="49" charset="0"/>
              </a:rPr>
              <a:t>}</a:t>
            </a:r>
            <a:endParaRPr lang="en-US" sz="3600" b="1" dirty="0">
              <a:latin typeface="Consolas" panose="020B0609020204030204" pitchFamily="49" charset="0"/>
            </a:endParaRPr>
          </a:p>
        </p:txBody>
      </p:sp>
      <p:sp>
        <p:nvSpPr>
          <p:cNvPr id="3" name="TextBox 2"/>
          <p:cNvSpPr txBox="1"/>
          <p:nvPr/>
        </p:nvSpPr>
        <p:spPr>
          <a:xfrm>
            <a:off x="823336" y="5508920"/>
            <a:ext cx="8187691"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 Not picked up by Analyzer, but by PFE Code review tool</a:t>
            </a:r>
          </a:p>
          <a:p>
            <a:pPr>
              <a:lnSpc>
                <a:spcPct val="90000"/>
              </a:lnSpc>
              <a:spcAft>
                <a:spcPts val="600"/>
              </a:spcAft>
            </a:pPr>
            <a:r>
              <a:rPr lang="en-US" sz="2400" dirty="0">
                <a:gradFill>
                  <a:gsLst>
                    <a:gs pos="2917">
                      <a:schemeClr val="tx1"/>
                    </a:gs>
                    <a:gs pos="30000">
                      <a:schemeClr val="tx1"/>
                    </a:gs>
                  </a:gsLst>
                  <a:lin ang="5400000" scaled="0"/>
                </a:gradFill>
              </a:rPr>
              <a:t>Hint: </a:t>
            </a:r>
            <a:r>
              <a:rPr lang="en-US" sz="2400" dirty="0" err="1">
                <a:gradFill>
                  <a:gsLst>
                    <a:gs pos="2917">
                      <a:schemeClr val="tx1"/>
                    </a:gs>
                    <a:gs pos="30000">
                      <a:schemeClr val="tx1"/>
                    </a:gs>
                  </a:gsLst>
                  <a:lin ang="5400000" scaled="0"/>
                </a:gradFill>
              </a:rPr>
              <a:t>Eightball</a:t>
            </a:r>
            <a:r>
              <a:rPr lang="en-US" sz="2400" dirty="0">
                <a:gradFill>
                  <a:gsLst>
                    <a:gs pos="2917">
                      <a:schemeClr val="tx1"/>
                    </a:gs>
                    <a:gs pos="30000">
                      <a:schemeClr val="tx1"/>
                    </a:gs>
                  </a:gsLst>
                  <a:lin ang="5400000" scaled="0"/>
                </a:gradFill>
              </a:rPr>
              <a:t> is of type </a:t>
            </a:r>
            <a:r>
              <a:rPr lang="en-US" sz="2400" dirty="0" err="1">
                <a:gradFill>
                  <a:gsLst>
                    <a:gs pos="2917">
                      <a:schemeClr val="tx1"/>
                    </a:gs>
                    <a:gs pos="30000">
                      <a:schemeClr val="tx1"/>
                    </a:gs>
                  </a:gsLst>
                  <a:lin ang="5400000" scaled="0"/>
                </a:gradFill>
              </a:rPr>
              <a:t>System.ServiceModel.ClientBase</a:t>
            </a:r>
            <a:endParaRPr lang="en-US" sz="2400" dirty="0">
              <a:gradFill>
                <a:gsLst>
                  <a:gs pos="2917">
                    <a:schemeClr val="tx1"/>
                  </a:gs>
                  <a:gs pos="30000">
                    <a:schemeClr val="tx1"/>
                  </a:gs>
                </a:gsLst>
                <a:lin ang="5400000" scaled="0"/>
              </a:gradFill>
            </a:endParaRPr>
          </a:p>
        </p:txBody>
      </p:sp>
      <p:sp>
        <p:nvSpPr>
          <p:cNvPr id="5" name="Rectangle 4"/>
          <p:cNvSpPr/>
          <p:nvPr/>
        </p:nvSpPr>
        <p:spPr bwMode="auto">
          <a:xfrm>
            <a:off x="640458" y="2803204"/>
            <a:ext cx="6309291" cy="2681299"/>
          </a:xfrm>
          <a:prstGeom prst="rect">
            <a:avLst/>
          </a:prstGeom>
          <a:solidFill>
            <a:srgbClr val="FFFF00"/>
          </a:solidFill>
          <a:ln w="254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b="1" dirty="0">
                <a:solidFill>
                  <a:schemeClr val="tx1"/>
                </a:solidFill>
              </a:rPr>
              <a:t>CA2000 ??  </a:t>
            </a:r>
            <a:r>
              <a:rPr lang="en-US" sz="3200" b="1" dirty="0" err="1">
                <a:solidFill>
                  <a:schemeClr val="tx1"/>
                </a:solidFill>
              </a:rPr>
              <a:t>EightBallServiceClient</a:t>
            </a:r>
            <a:r>
              <a:rPr lang="en-US" sz="3200" b="1" dirty="0">
                <a:solidFill>
                  <a:schemeClr val="tx1"/>
                </a:solidFill>
              </a:rPr>
              <a:t> should be disposed?</a:t>
            </a:r>
          </a:p>
          <a:p>
            <a:pPr algn="ctr" defTabSz="932472" fontAlgn="base">
              <a:spcBef>
                <a:spcPct val="0"/>
              </a:spcBef>
              <a:spcAft>
                <a:spcPct val="0"/>
              </a:spcAft>
            </a:pPr>
            <a:r>
              <a:rPr lang="en-US" sz="3200" b="1" dirty="0">
                <a:solidFill>
                  <a:schemeClr val="tx1"/>
                </a:solidFill>
              </a:rPr>
              <a:t>OK – so then…</a:t>
            </a:r>
          </a:p>
        </p:txBody>
      </p:sp>
      <p:sp>
        <p:nvSpPr>
          <p:cNvPr id="6" name="Rectangle 5"/>
          <p:cNvSpPr/>
          <p:nvPr/>
        </p:nvSpPr>
        <p:spPr>
          <a:xfrm>
            <a:off x="9085878" y="6423310"/>
            <a:ext cx="3350597"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EightBallHelper.cs</a:t>
            </a:r>
            <a:endParaRPr lang="en-US" dirty="0"/>
          </a:p>
        </p:txBody>
      </p:sp>
    </p:spTree>
    <p:extLst>
      <p:ext uri="{BB962C8B-B14F-4D97-AF65-F5344CB8AC3E}">
        <p14:creationId xmlns:p14="http://schemas.microsoft.com/office/powerpoint/2010/main" val="275032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308831" y="1483981"/>
            <a:ext cx="11887071" cy="2219069"/>
          </a:xfrm>
          <a:prstGeom prst="rect">
            <a:avLst/>
          </a:prstGeom>
          <a:solidFill>
            <a:schemeClr val="bg1"/>
          </a:solidFill>
          <a:ln w="25400">
            <a:solidFill>
              <a:schemeClr val="tx1"/>
            </a:solidFill>
          </a:ln>
        </p:spPr>
        <p:txBody>
          <a:bodyPr wrap="square" lIns="182880" tIns="146304" rIns="182880" bIns="146304" rtlCol="0">
            <a:spAutoFit/>
          </a:bodyPr>
          <a:lstStyle/>
          <a:p>
            <a:pPr>
              <a:spcBef>
                <a:spcPts val="200"/>
              </a:spcBef>
            </a:pPr>
            <a:r>
              <a:rPr lang="en-US" sz="2400" b="1" dirty="0">
                <a:latin typeface="Consolas" panose="020B0609020204030204" pitchFamily="49" charset="0"/>
              </a:rPr>
              <a:t>using ( </a:t>
            </a:r>
            <a:r>
              <a:rPr lang="en-US" sz="2400" b="1" dirty="0" err="1">
                <a:latin typeface="Consolas" panose="020B0609020204030204" pitchFamily="49" charset="0"/>
              </a:rPr>
              <a:t>EightBallServiceClient</a:t>
            </a:r>
            <a:r>
              <a:rPr lang="en-US" sz="2400" b="1" dirty="0">
                <a:latin typeface="Consolas" panose="020B0609020204030204" pitchFamily="49" charset="0"/>
              </a:rPr>
              <a:t> client = new </a:t>
            </a:r>
            <a:r>
              <a:rPr lang="en-US" sz="2400" b="1" dirty="0" err="1">
                <a:latin typeface="Consolas" panose="020B0609020204030204" pitchFamily="49" charset="0"/>
              </a:rPr>
              <a:t>EightBallServiceClient</a:t>
            </a:r>
            <a:r>
              <a:rPr lang="en-US" sz="2400" b="1" dirty="0">
                <a:latin typeface="Consolas" panose="020B0609020204030204" pitchFamily="49" charset="0"/>
              </a:rPr>
              <a:t>() )</a:t>
            </a:r>
          </a:p>
          <a:p>
            <a:pPr>
              <a:spcBef>
                <a:spcPts val="200"/>
              </a:spcBef>
            </a:pPr>
            <a:r>
              <a:rPr lang="en-US" sz="2400" b="1" dirty="0">
                <a:latin typeface="Consolas" panose="020B0609020204030204" pitchFamily="49" charset="0"/>
              </a:rPr>
              <a:t>{</a:t>
            </a:r>
          </a:p>
          <a:p>
            <a:pPr>
              <a:spcBef>
                <a:spcPts val="200"/>
              </a:spcBef>
            </a:pPr>
            <a:r>
              <a:rPr lang="en-US" sz="2400" b="1" dirty="0">
                <a:latin typeface="Consolas" panose="020B0609020204030204" pitchFamily="49" charset="0"/>
              </a:rPr>
              <a:t>    return </a:t>
            </a:r>
            <a:r>
              <a:rPr lang="en-US" sz="2400" b="1" dirty="0" err="1">
                <a:latin typeface="Consolas" panose="020B0609020204030204" pitchFamily="49" charset="0"/>
              </a:rPr>
              <a:t>client.AskQuestion</a:t>
            </a:r>
            <a:r>
              <a:rPr lang="en-US" sz="2400" b="1" dirty="0">
                <a:latin typeface="Consolas" panose="020B0609020204030204" pitchFamily="49" charset="0"/>
              </a:rPr>
              <a:t>(question);</a:t>
            </a:r>
          </a:p>
          <a:p>
            <a:pPr>
              <a:spcBef>
                <a:spcPts val="200"/>
              </a:spcBef>
            </a:pPr>
            <a:r>
              <a:rPr lang="en-US" sz="2400" b="1" dirty="0">
                <a:latin typeface="Consolas" panose="020B0609020204030204" pitchFamily="49" charset="0"/>
              </a:rPr>
              <a:t>}</a:t>
            </a:r>
            <a:endParaRPr lang="en-US" sz="3200" b="1" dirty="0">
              <a:latin typeface="Consolas" panose="020B0609020204030204" pitchFamily="49" charset="0"/>
            </a:endParaRPr>
          </a:p>
        </p:txBody>
      </p:sp>
      <p:sp>
        <p:nvSpPr>
          <p:cNvPr id="5" name="Flowchart: Alternate Process 4"/>
          <p:cNvSpPr/>
          <p:nvPr/>
        </p:nvSpPr>
        <p:spPr bwMode="auto">
          <a:xfrm>
            <a:off x="8415204" y="280214"/>
            <a:ext cx="3748999" cy="1188707"/>
          </a:xfrm>
          <a:prstGeom prst="flowChartAlternateProcess">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rPr>
              <a:t>HINT: WCF Service from client code</a:t>
            </a:r>
          </a:p>
        </p:txBody>
      </p:sp>
      <p:sp>
        <p:nvSpPr>
          <p:cNvPr id="3" name="TextBox 2"/>
          <p:cNvSpPr txBox="1"/>
          <p:nvPr/>
        </p:nvSpPr>
        <p:spPr>
          <a:xfrm>
            <a:off x="823336" y="5508920"/>
            <a:ext cx="8424935"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Hint: Not picked up by Analyzer, but by PFE Code review tool</a:t>
            </a:r>
          </a:p>
          <a:p>
            <a:pPr>
              <a:lnSpc>
                <a:spcPct val="90000"/>
              </a:lnSpc>
              <a:spcAft>
                <a:spcPts val="600"/>
              </a:spcAft>
            </a:pPr>
            <a:r>
              <a:rPr lang="en-US" sz="2400" dirty="0">
                <a:gradFill>
                  <a:gsLst>
                    <a:gs pos="2917">
                      <a:schemeClr val="tx1"/>
                    </a:gs>
                    <a:gs pos="30000">
                      <a:schemeClr val="tx1"/>
                    </a:gs>
                  </a:gsLst>
                  <a:lin ang="5400000" scaled="0"/>
                </a:gradFill>
              </a:rPr>
              <a:t>Hint: </a:t>
            </a:r>
            <a:r>
              <a:rPr lang="en-US" sz="2400" dirty="0" err="1">
                <a:gradFill>
                  <a:gsLst>
                    <a:gs pos="2917">
                      <a:schemeClr val="tx1"/>
                    </a:gs>
                    <a:gs pos="30000">
                      <a:schemeClr val="tx1"/>
                    </a:gs>
                  </a:gsLst>
                  <a:lin ang="5400000" scaled="0"/>
                </a:gradFill>
              </a:rPr>
              <a:t>Eightball</a:t>
            </a:r>
            <a:r>
              <a:rPr lang="en-US" sz="2400" dirty="0">
                <a:gradFill>
                  <a:gsLst>
                    <a:gs pos="2917">
                      <a:schemeClr val="tx1"/>
                    </a:gs>
                    <a:gs pos="30000">
                      <a:schemeClr val="tx1"/>
                    </a:gs>
                  </a:gsLst>
                  <a:lin ang="5400000" scaled="0"/>
                </a:gradFill>
              </a:rPr>
              <a:t> is of type </a:t>
            </a:r>
            <a:r>
              <a:rPr lang="en-US" sz="2400" dirty="0" err="1">
                <a:gradFill>
                  <a:gsLst>
                    <a:gs pos="2917">
                      <a:schemeClr val="tx1"/>
                    </a:gs>
                    <a:gs pos="30000">
                      <a:schemeClr val="tx1"/>
                    </a:gs>
                  </a:gsLst>
                  <a:lin ang="5400000" scaled="0"/>
                </a:gradFill>
              </a:rPr>
              <a:t>System.ServiceModel.ClientBase</a:t>
            </a:r>
            <a:endParaRPr lang="en-US" sz="2400" dirty="0">
              <a:gradFill>
                <a:gsLst>
                  <a:gs pos="2917">
                    <a:schemeClr val="tx1"/>
                  </a:gs>
                  <a:gs pos="30000">
                    <a:schemeClr val="tx1"/>
                  </a:gs>
                </a:gsLst>
                <a:lin ang="5400000" scaled="0"/>
              </a:gradFill>
            </a:endParaRPr>
          </a:p>
        </p:txBody>
      </p:sp>
      <p:sp>
        <p:nvSpPr>
          <p:cNvPr id="6" name="Rectangle 5"/>
          <p:cNvSpPr/>
          <p:nvPr/>
        </p:nvSpPr>
        <p:spPr>
          <a:xfrm>
            <a:off x="9085878" y="6423310"/>
            <a:ext cx="3350597"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EightBallHelper.cs</a:t>
            </a:r>
            <a:endParaRPr lang="en-US" dirty="0"/>
          </a:p>
        </p:txBody>
      </p:sp>
    </p:spTree>
    <p:extLst>
      <p:ext uri="{BB962C8B-B14F-4D97-AF65-F5344CB8AC3E}">
        <p14:creationId xmlns:p14="http://schemas.microsoft.com/office/powerpoint/2010/main" val="420950594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274638" y="1212850"/>
            <a:ext cx="11887200" cy="5447645"/>
          </a:xfrm>
        </p:spPr>
        <p:txBody>
          <a:bodyPr/>
          <a:lstStyle/>
          <a:p>
            <a:r>
              <a:rPr lang="en-US" sz="3600" dirty="0" err="1"/>
              <a:t>Wt</a:t>
            </a:r>
            <a:r>
              <a:rPr lang="en-US" sz="3600" dirty="0"/>
              <a:t> heck? </a:t>
            </a:r>
          </a:p>
          <a:p>
            <a:r>
              <a:rPr lang="en-US" sz="3600" dirty="0"/>
              <a:t>Do not use “using to clean up WCF objects”</a:t>
            </a:r>
          </a:p>
          <a:p>
            <a:r>
              <a:rPr lang="en-US" sz="3600" dirty="0"/>
              <a:t>C# "using" statement results in a call to Dispose()</a:t>
            </a:r>
          </a:p>
          <a:p>
            <a:r>
              <a:rPr lang="en-US" sz="3600" dirty="0"/>
              <a:t>Same as Close(), which may throw exceptions when a network error occurs. </a:t>
            </a:r>
          </a:p>
          <a:p>
            <a:r>
              <a:rPr lang="en-US" sz="3600" dirty="0"/>
              <a:t>Exceptions are likely to go unnoticed </a:t>
            </a:r>
          </a:p>
          <a:p>
            <a:r>
              <a:rPr lang="en-US" sz="3600" dirty="0"/>
              <a:t>Fix by only calling Close() if the object has not faulted</a:t>
            </a:r>
          </a:p>
          <a:p>
            <a:r>
              <a:rPr lang="en-US" sz="3600" dirty="0"/>
              <a:t>If object faults call Abort() instead</a:t>
            </a:r>
          </a:p>
          <a:p>
            <a:r>
              <a:rPr lang="en-US" sz="3600" dirty="0"/>
              <a:t>NOT picked up by analyzer but by PFE code review tool</a:t>
            </a:r>
          </a:p>
        </p:txBody>
      </p:sp>
      <p:sp>
        <p:nvSpPr>
          <p:cNvPr id="2" name="Title 1"/>
          <p:cNvSpPr>
            <a:spLocks noGrp="1"/>
          </p:cNvSpPr>
          <p:nvPr>
            <p:ph type="title"/>
          </p:nvPr>
        </p:nvSpPr>
        <p:spPr/>
        <p:txBody>
          <a:bodyPr>
            <a:normAutofit/>
          </a:bodyPr>
          <a:lstStyle/>
          <a:p>
            <a:r>
              <a:rPr lang="en-US" sz="3200" b="1" dirty="0"/>
              <a:t>Avoid disposing WCF objects implementing </a:t>
            </a:r>
            <a:r>
              <a:rPr lang="en-US" sz="3200" b="1" dirty="0" err="1"/>
              <a:t>ICommunicationObject</a:t>
            </a:r>
            <a:endParaRPr lang="en-US" sz="3200" b="1" dirty="0"/>
          </a:p>
        </p:txBody>
      </p:sp>
      <p:sp>
        <p:nvSpPr>
          <p:cNvPr id="4" name="Rectangle 3"/>
          <p:cNvSpPr/>
          <p:nvPr/>
        </p:nvSpPr>
        <p:spPr>
          <a:xfrm>
            <a:off x="9085878" y="6423310"/>
            <a:ext cx="3350597"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EightBallHelper.cs</a:t>
            </a:r>
            <a:endParaRPr lang="en-US" dirty="0"/>
          </a:p>
        </p:txBody>
      </p:sp>
    </p:spTree>
    <p:extLst>
      <p:ext uri="{BB962C8B-B14F-4D97-AF65-F5344CB8AC3E}">
        <p14:creationId xmlns:p14="http://schemas.microsoft.com/office/powerpoint/2010/main" val="217488896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Avoid disposing WCF objects implementing </a:t>
            </a:r>
            <a:r>
              <a:rPr lang="en-US" sz="2800" dirty="0" err="1"/>
              <a:t>ICommunicationObject</a:t>
            </a:r>
            <a:endParaRPr lang="en-US" sz="2800" dirty="0"/>
          </a:p>
        </p:txBody>
      </p:sp>
      <p:sp>
        <p:nvSpPr>
          <p:cNvPr id="4" name="Content Placeholder 2"/>
          <p:cNvSpPr txBox="1">
            <a:spLocks/>
          </p:cNvSpPr>
          <p:nvPr/>
        </p:nvSpPr>
        <p:spPr>
          <a:xfrm>
            <a:off x="640458" y="1489180"/>
            <a:ext cx="9265867" cy="5303462"/>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1600" b="1" dirty="0">
                <a:latin typeface="Consolas" panose="020B0609020204030204" pitchFamily="49" charset="0"/>
              </a:rPr>
              <a:t>try</a:t>
            </a:r>
          </a:p>
          <a:p>
            <a:pPr marL="0" indent="0">
              <a:spcBef>
                <a:spcPts val="200"/>
              </a:spcBef>
              <a:buNone/>
            </a:pPr>
            <a:r>
              <a:rPr lang="en-US" sz="1600" b="1" dirty="0">
                <a:latin typeface="Consolas" panose="020B0609020204030204" pitchFamily="49" charset="0"/>
              </a:rPr>
              <a:t>{</a:t>
            </a:r>
          </a:p>
          <a:p>
            <a:pPr marL="0" indent="0">
              <a:spcBef>
                <a:spcPts val="200"/>
              </a:spcBef>
              <a:buNone/>
            </a:pPr>
            <a:r>
              <a:rPr lang="en-US" sz="1600" b="1" dirty="0">
                <a:latin typeface="Consolas" panose="020B0609020204030204" pitchFamily="49" charset="0"/>
              </a:rPr>
              <a:t>    ...</a:t>
            </a:r>
          </a:p>
          <a:p>
            <a:pPr marL="0" indent="0">
              <a:spcBef>
                <a:spcPts val="200"/>
              </a:spcBef>
              <a:buNone/>
            </a:pPr>
            <a:r>
              <a:rPr lang="en-US" sz="1600" b="1" dirty="0">
                <a:latin typeface="Consolas" panose="020B0609020204030204" pitchFamily="49" charset="0"/>
              </a:rPr>
              <a:t>    </a:t>
            </a:r>
            <a:r>
              <a:rPr lang="en-US" sz="1600" b="1" dirty="0" err="1">
                <a:latin typeface="Consolas" panose="020B0609020204030204" pitchFamily="49" charset="0"/>
              </a:rPr>
              <a:t>client.Close</a:t>
            </a:r>
            <a:r>
              <a:rPr lang="en-US" sz="1600" b="1" dirty="0">
                <a:latin typeface="Consolas" panose="020B0609020204030204" pitchFamily="49" charset="0"/>
              </a:rPr>
              <a:t>();</a:t>
            </a:r>
          </a:p>
          <a:p>
            <a:pPr marL="0" indent="0">
              <a:spcBef>
                <a:spcPts val="200"/>
              </a:spcBef>
              <a:buNone/>
            </a:pPr>
            <a:r>
              <a:rPr lang="en-US" sz="1600" b="1" dirty="0">
                <a:latin typeface="Consolas" panose="020B0609020204030204" pitchFamily="49" charset="0"/>
              </a:rPr>
              <a:t>}</a:t>
            </a:r>
          </a:p>
          <a:p>
            <a:pPr marL="0" indent="0">
              <a:spcBef>
                <a:spcPts val="200"/>
              </a:spcBef>
              <a:buNone/>
            </a:pPr>
            <a:r>
              <a:rPr lang="en-US" sz="1600" b="1" dirty="0">
                <a:latin typeface="Consolas" panose="020B0609020204030204" pitchFamily="49" charset="0"/>
              </a:rPr>
              <a:t>catch (</a:t>
            </a:r>
            <a:r>
              <a:rPr lang="en-US" sz="1600" b="1" dirty="0" err="1">
                <a:latin typeface="Consolas" panose="020B0609020204030204" pitchFamily="49" charset="0"/>
              </a:rPr>
              <a:t>CommunicationException</a:t>
            </a:r>
            <a:r>
              <a:rPr lang="en-US" sz="1600" b="1" dirty="0">
                <a:latin typeface="Consolas" panose="020B0609020204030204" pitchFamily="49" charset="0"/>
              </a:rPr>
              <a:t> e)</a:t>
            </a:r>
          </a:p>
          <a:p>
            <a:pPr marL="0" indent="0">
              <a:spcBef>
                <a:spcPts val="200"/>
              </a:spcBef>
              <a:buNone/>
            </a:pPr>
            <a:r>
              <a:rPr lang="en-US" sz="1600" b="1" dirty="0">
                <a:latin typeface="Consolas" panose="020B0609020204030204" pitchFamily="49" charset="0"/>
              </a:rPr>
              <a:t>{</a:t>
            </a:r>
          </a:p>
          <a:p>
            <a:pPr marL="0" indent="0">
              <a:spcBef>
                <a:spcPts val="200"/>
              </a:spcBef>
              <a:buNone/>
            </a:pPr>
            <a:r>
              <a:rPr lang="en-US" sz="1600" b="1" dirty="0">
                <a:latin typeface="Consolas" panose="020B0609020204030204" pitchFamily="49" charset="0"/>
              </a:rPr>
              <a:t>    ...</a:t>
            </a:r>
          </a:p>
          <a:p>
            <a:pPr marL="0" indent="0">
              <a:spcBef>
                <a:spcPts val="200"/>
              </a:spcBef>
              <a:buNone/>
            </a:pPr>
            <a:r>
              <a:rPr lang="en-US" sz="1600" b="1" dirty="0">
                <a:latin typeface="Consolas" panose="020B0609020204030204" pitchFamily="49" charset="0"/>
              </a:rPr>
              <a:t>    </a:t>
            </a:r>
            <a:r>
              <a:rPr lang="en-US" sz="1600" b="1" dirty="0" err="1">
                <a:latin typeface="Consolas" panose="020B0609020204030204" pitchFamily="49" charset="0"/>
              </a:rPr>
              <a:t>client.Abort</a:t>
            </a:r>
            <a:r>
              <a:rPr lang="en-US" sz="1600" b="1" dirty="0">
                <a:latin typeface="Consolas" panose="020B0609020204030204" pitchFamily="49" charset="0"/>
              </a:rPr>
              <a:t>();</a:t>
            </a:r>
          </a:p>
          <a:p>
            <a:pPr marL="0" indent="0">
              <a:spcBef>
                <a:spcPts val="200"/>
              </a:spcBef>
              <a:buNone/>
            </a:pPr>
            <a:r>
              <a:rPr lang="en-US" sz="1600" b="1" dirty="0">
                <a:latin typeface="Consolas" panose="020B0609020204030204" pitchFamily="49" charset="0"/>
              </a:rPr>
              <a:t>}</a:t>
            </a:r>
          </a:p>
          <a:p>
            <a:pPr marL="0" indent="0">
              <a:spcBef>
                <a:spcPts val="200"/>
              </a:spcBef>
              <a:buNone/>
            </a:pPr>
            <a:r>
              <a:rPr lang="en-US" sz="1600" b="1" dirty="0">
                <a:latin typeface="Consolas" panose="020B0609020204030204" pitchFamily="49" charset="0"/>
              </a:rPr>
              <a:t>catch (</a:t>
            </a:r>
            <a:r>
              <a:rPr lang="en-US" sz="1600" b="1" dirty="0" err="1">
                <a:latin typeface="Consolas" panose="020B0609020204030204" pitchFamily="49" charset="0"/>
              </a:rPr>
              <a:t>TimeoutException</a:t>
            </a:r>
            <a:r>
              <a:rPr lang="en-US" sz="1600" b="1" dirty="0">
                <a:latin typeface="Consolas" panose="020B0609020204030204" pitchFamily="49" charset="0"/>
              </a:rPr>
              <a:t> e)</a:t>
            </a:r>
          </a:p>
          <a:p>
            <a:pPr marL="0" indent="0">
              <a:spcBef>
                <a:spcPts val="200"/>
              </a:spcBef>
              <a:buNone/>
            </a:pPr>
            <a:r>
              <a:rPr lang="en-US" sz="1600" b="1" dirty="0">
                <a:latin typeface="Consolas" panose="020B0609020204030204" pitchFamily="49" charset="0"/>
              </a:rPr>
              <a:t>{</a:t>
            </a:r>
          </a:p>
          <a:p>
            <a:pPr marL="0" indent="0">
              <a:spcBef>
                <a:spcPts val="200"/>
              </a:spcBef>
              <a:buNone/>
            </a:pPr>
            <a:r>
              <a:rPr lang="en-US" sz="1600" b="1" dirty="0">
                <a:latin typeface="Consolas" panose="020B0609020204030204" pitchFamily="49" charset="0"/>
              </a:rPr>
              <a:t>    ...</a:t>
            </a:r>
          </a:p>
          <a:p>
            <a:pPr marL="0" indent="0">
              <a:spcBef>
                <a:spcPts val="200"/>
              </a:spcBef>
              <a:buNone/>
            </a:pPr>
            <a:r>
              <a:rPr lang="en-US" sz="1600" b="1" dirty="0">
                <a:latin typeface="Consolas" panose="020B0609020204030204" pitchFamily="49" charset="0"/>
              </a:rPr>
              <a:t>    </a:t>
            </a:r>
            <a:r>
              <a:rPr lang="en-US" sz="1600" b="1" dirty="0" err="1">
                <a:latin typeface="Consolas" panose="020B0609020204030204" pitchFamily="49" charset="0"/>
              </a:rPr>
              <a:t>client.Abort</a:t>
            </a:r>
            <a:r>
              <a:rPr lang="en-US" sz="1600" b="1" dirty="0">
                <a:latin typeface="Consolas" panose="020B0609020204030204" pitchFamily="49" charset="0"/>
              </a:rPr>
              <a:t>();</a:t>
            </a:r>
          </a:p>
          <a:p>
            <a:pPr marL="0" indent="0">
              <a:spcBef>
                <a:spcPts val="200"/>
              </a:spcBef>
              <a:buNone/>
            </a:pPr>
            <a:r>
              <a:rPr lang="en-US" sz="1600" b="1" dirty="0">
                <a:latin typeface="Consolas" panose="020B0609020204030204" pitchFamily="49" charset="0"/>
              </a:rPr>
              <a:t>}</a:t>
            </a:r>
          </a:p>
          <a:p>
            <a:pPr marL="0" indent="0">
              <a:spcBef>
                <a:spcPts val="200"/>
              </a:spcBef>
              <a:buNone/>
            </a:pPr>
            <a:r>
              <a:rPr lang="en-US" sz="1600" b="1" dirty="0">
                <a:latin typeface="Consolas" panose="020B0609020204030204" pitchFamily="49" charset="0"/>
              </a:rPr>
              <a:t>catch (Exception e)</a:t>
            </a:r>
          </a:p>
          <a:p>
            <a:pPr marL="0" indent="0">
              <a:spcBef>
                <a:spcPts val="200"/>
              </a:spcBef>
              <a:buNone/>
            </a:pPr>
            <a:r>
              <a:rPr lang="en-US" sz="1600" b="1" dirty="0">
                <a:latin typeface="Consolas" panose="020B0609020204030204" pitchFamily="49" charset="0"/>
              </a:rPr>
              <a:t>{</a:t>
            </a:r>
          </a:p>
          <a:p>
            <a:pPr marL="0" indent="0">
              <a:spcBef>
                <a:spcPts val="200"/>
              </a:spcBef>
              <a:buNone/>
            </a:pPr>
            <a:r>
              <a:rPr lang="en-US" sz="1600" b="1" dirty="0">
                <a:latin typeface="Consolas" panose="020B0609020204030204" pitchFamily="49" charset="0"/>
              </a:rPr>
              <a:t>    ...</a:t>
            </a:r>
          </a:p>
          <a:p>
            <a:pPr marL="0" indent="0">
              <a:spcBef>
                <a:spcPts val="200"/>
              </a:spcBef>
              <a:buNone/>
            </a:pPr>
            <a:r>
              <a:rPr lang="en-US" sz="1600" b="1" dirty="0">
                <a:latin typeface="Consolas" panose="020B0609020204030204" pitchFamily="49" charset="0"/>
              </a:rPr>
              <a:t>    </a:t>
            </a:r>
            <a:r>
              <a:rPr lang="en-US" sz="1600" b="1" dirty="0" err="1">
                <a:latin typeface="Consolas" panose="020B0609020204030204" pitchFamily="49" charset="0"/>
              </a:rPr>
              <a:t>client.Abort</a:t>
            </a:r>
            <a:r>
              <a:rPr lang="en-US" sz="1600" b="1" dirty="0">
                <a:latin typeface="Consolas" panose="020B0609020204030204" pitchFamily="49" charset="0"/>
              </a:rPr>
              <a:t>();</a:t>
            </a:r>
          </a:p>
          <a:p>
            <a:pPr marL="0" indent="0">
              <a:spcBef>
                <a:spcPts val="200"/>
              </a:spcBef>
              <a:buNone/>
            </a:pPr>
            <a:r>
              <a:rPr lang="en-US" sz="1600" b="1" dirty="0">
                <a:latin typeface="Consolas" panose="020B0609020204030204" pitchFamily="49" charset="0"/>
              </a:rPr>
              <a:t>    throw;</a:t>
            </a:r>
          </a:p>
          <a:p>
            <a:pPr marL="0" indent="0">
              <a:spcBef>
                <a:spcPts val="200"/>
              </a:spcBef>
              <a:buNone/>
            </a:pPr>
            <a:r>
              <a:rPr lang="en-US" sz="1600" b="1" dirty="0">
                <a:latin typeface="Consolas" panose="020B0609020204030204" pitchFamily="49" charset="0"/>
              </a:rPr>
              <a:t>}</a:t>
            </a:r>
          </a:p>
        </p:txBody>
      </p:sp>
      <p:sp>
        <p:nvSpPr>
          <p:cNvPr id="3" name="Rectangle 2"/>
          <p:cNvSpPr/>
          <p:nvPr/>
        </p:nvSpPr>
        <p:spPr>
          <a:xfrm>
            <a:off x="731897" y="889349"/>
            <a:ext cx="7869142" cy="461665"/>
          </a:xfrm>
          <a:prstGeom prst="rect">
            <a:avLst/>
          </a:prstGeom>
        </p:spPr>
        <p:txBody>
          <a:bodyPr wrap="none">
            <a:spAutoFit/>
          </a:bodyPr>
          <a:lstStyle/>
          <a:p>
            <a:r>
              <a:rPr lang="en-US" sz="2400" u="sng" dirty="0">
                <a:solidFill>
                  <a:srgbClr val="0563C1"/>
                </a:solidFill>
                <a:latin typeface="Segoe UI" panose="020B0502040204020203" pitchFamily="34" charset="0"/>
                <a:ea typeface="Times New Roman" panose="02020603050405020304" pitchFamily="18" charset="0"/>
                <a:cs typeface="Arial" panose="020B0604020202020204" pitchFamily="34" charset="0"/>
                <a:hlinkClick r:id="rId3"/>
              </a:rPr>
              <a:t>http://msdn.microsoft.com/en-us/library/aa355056.aspx</a:t>
            </a:r>
            <a:r>
              <a:rPr lang="en-US" sz="2400" dirty="0">
                <a:latin typeface="Segoe UI" panose="020B0502040204020203" pitchFamily="34" charset="0"/>
                <a:ea typeface="Times New Roman" panose="02020603050405020304" pitchFamily="18" charset="0"/>
                <a:cs typeface="Arial" panose="020B0604020202020204" pitchFamily="34" charset="0"/>
              </a:rPr>
              <a:t> </a:t>
            </a:r>
            <a:endParaRPr lang="en-US" sz="2400" dirty="0"/>
          </a:p>
        </p:txBody>
      </p:sp>
      <p:sp>
        <p:nvSpPr>
          <p:cNvPr id="5" name="Rectangle 4"/>
          <p:cNvSpPr/>
          <p:nvPr/>
        </p:nvSpPr>
        <p:spPr>
          <a:xfrm>
            <a:off x="9085878" y="6423310"/>
            <a:ext cx="3350597"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EightBallHelper.cs</a:t>
            </a:r>
            <a:endParaRPr lang="en-US" dirty="0"/>
          </a:p>
        </p:txBody>
      </p:sp>
    </p:spTree>
    <p:extLst>
      <p:ext uri="{BB962C8B-B14F-4D97-AF65-F5344CB8AC3E}">
        <p14:creationId xmlns:p14="http://schemas.microsoft.com/office/powerpoint/2010/main" val="356091422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Object Oriented Violations</a:t>
            </a:r>
          </a:p>
        </p:txBody>
      </p:sp>
      <p:sp>
        <p:nvSpPr>
          <p:cNvPr id="5" name="Text Placeholder 4"/>
          <p:cNvSpPr>
            <a:spLocks noGrp="1"/>
          </p:cNvSpPr>
          <p:nvPr>
            <p:ph type="body" idx="1"/>
          </p:nvPr>
        </p:nvSpPr>
        <p:spPr/>
        <p:txBody>
          <a:bodyPr/>
          <a:lstStyle/>
          <a:p>
            <a:endParaRPr lang="en-US"/>
          </a:p>
        </p:txBody>
      </p:sp>
      <p:pic>
        <p:nvPicPr>
          <p:cNvPr id="3" name="Graphic 2" descr="Bu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47382" y="5781205"/>
            <a:ext cx="914400" cy="914400"/>
          </a:xfrm>
          <a:prstGeom prst="rect">
            <a:avLst/>
          </a:prstGeom>
        </p:spPr>
      </p:pic>
      <p:pic>
        <p:nvPicPr>
          <p:cNvPr id="8" name="Graphic 7" descr="Crane"/>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3390" y="5781205"/>
            <a:ext cx="914400" cy="914400"/>
          </a:xfrm>
          <a:prstGeom prst="rect">
            <a:avLst/>
          </a:prstGeom>
        </p:spPr>
      </p:pic>
    </p:spTree>
    <p:extLst>
      <p:ext uri="{BB962C8B-B14F-4D97-AF65-F5344CB8AC3E}">
        <p14:creationId xmlns:p14="http://schemas.microsoft.com/office/powerpoint/2010/main" val="114151169"/>
      </p:ext>
    </p:extLst>
  </p:cSld>
  <p:clrMapOvr>
    <a:masterClrMapping/>
  </p:clrMapOvr>
  <p:transition>
    <p:fade/>
  </p:transition>
</p:sld>
</file>

<file path=ppt/theme/theme1.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2.xml><?xml version="1.0" encoding="utf-8"?>
<a:theme xmlns:a="http://schemas.openxmlformats.org/drawingml/2006/main" name="TR24 Dark Gray Template">
  <a:themeElements>
    <a:clrScheme name="TR24 Dark">
      <a:dk1>
        <a:srgbClr val="353535"/>
      </a:dk1>
      <a:lt1>
        <a:srgbClr val="FFFFFF"/>
      </a:lt1>
      <a:dk2>
        <a:srgbClr val="0078D7"/>
      </a:dk2>
      <a:lt2>
        <a:srgbClr val="E6E6E6"/>
      </a:lt2>
      <a:accent1>
        <a:srgbClr val="0078D7"/>
      </a:accent1>
      <a:accent2>
        <a:srgbClr val="00188F"/>
      </a:accent2>
      <a:accent3>
        <a:srgbClr val="00BCF2"/>
      </a:accent3>
      <a:accent4>
        <a:srgbClr val="D83B01"/>
      </a:accent4>
      <a:accent5>
        <a:srgbClr val="737373"/>
      </a:accent5>
      <a:accent6>
        <a:srgbClr val="E6E6E6"/>
      </a:accent6>
      <a:hlink>
        <a:srgbClr val="81E4FF"/>
      </a:hlink>
      <a:folHlink>
        <a:srgbClr val="81E4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54108080-7B5D-40E4-8AD7-B94CF8F4706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73B22EE95D0644BF7ED261B17F4C50" ma:contentTypeVersion="0" ma:contentTypeDescription="Create a new document." ma:contentTypeScope="" ma:versionID="3b760c6c44ab4e7e0f3b5b059a274ea5">
  <xsd:schema xmlns:xsd="http://www.w3.org/2001/XMLSchema" xmlns:xs="http://www.w3.org/2001/XMLSchema" xmlns:p="http://schemas.microsoft.com/office/2006/metadata/properties" targetNamespace="http://schemas.microsoft.com/office/2006/metadata/properties" ma:root="true" ma:fieldsID="d9b04f2b3467c421b9a62e9aedcf184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elements/1.1/"/>
    <ds:schemaRef ds:uri="http://purl.org/dc/dcmitype/"/>
    <ds:schemaRef ds:uri="http://www.w3.org/XML/1998/namespace"/>
  </ds:schemaRefs>
</ds:datastoreItem>
</file>

<file path=customXml/itemProps3.xml><?xml version="1.0" encoding="utf-8"?>
<ds:datastoreItem xmlns:ds="http://schemas.openxmlformats.org/officeDocument/2006/customXml" ds:itemID="{EC0E44CA-E4F4-4194-8558-3D833203B1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22314</TotalTime>
  <Words>9406</Words>
  <Application>Microsoft Office PowerPoint</Application>
  <PresentationFormat>Custom</PresentationFormat>
  <Paragraphs>1342</Paragraphs>
  <Slides>125</Slides>
  <Notes>19</Notes>
  <HiddenSlides>3</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125</vt:i4>
      </vt:variant>
    </vt:vector>
  </HeadingPairs>
  <TitlesOfParts>
    <vt:vector size="134" baseType="lpstr">
      <vt:lpstr>Arial</vt:lpstr>
      <vt:lpstr>Calibri</vt:lpstr>
      <vt:lpstr>Consolas</vt:lpstr>
      <vt:lpstr>Segoe UI</vt:lpstr>
      <vt:lpstr>Segoe UI Light</vt:lpstr>
      <vt:lpstr>Segoe UI Semilight</vt:lpstr>
      <vt:lpstr>Wingdings</vt:lpstr>
      <vt:lpstr>5-50091_TR24_BO_CT_Template</vt:lpstr>
      <vt:lpstr>TR24 Dark Gray Template</vt:lpstr>
      <vt:lpstr>Roslyn Analyzers and Real World Code clones and disposing and oh my…</vt:lpstr>
      <vt:lpstr>“The Horror, the Horror.”</vt:lpstr>
      <vt:lpstr>Hi, I used Roslyn Analyzers to find this bug.  And I’m sooo happy!</vt:lpstr>
      <vt:lpstr>WARNING</vt:lpstr>
      <vt:lpstr>Code Clone Analysis</vt:lpstr>
      <vt:lpstr>Code Clone Analysis</vt:lpstr>
      <vt:lpstr>Execute Code Clone Analysis</vt:lpstr>
      <vt:lpstr>CultureInfo</vt:lpstr>
      <vt:lpstr>RadioModel</vt:lpstr>
      <vt:lpstr>RadioModel Cloned in all these classes</vt:lpstr>
      <vt:lpstr>Same Code, Same File</vt:lpstr>
      <vt:lpstr>ValidateEmailRegEx</vt:lpstr>
      <vt:lpstr>ValidateEmail RegEx</vt:lpstr>
      <vt:lpstr>Cloned Code Analysis</vt:lpstr>
      <vt:lpstr>Portability Analyzer for .NET Core</vt:lpstr>
      <vt:lpstr>Portabililty Analyzer</vt:lpstr>
      <vt:lpstr>Portability Analyzer</vt:lpstr>
      <vt:lpstr>Live Static Code Analysis</vt:lpstr>
      <vt:lpstr>Live Static Code Analyzer</vt:lpstr>
      <vt:lpstr>DEMO: Analyzers in Action</vt:lpstr>
      <vt:lpstr>Enabling core analyzers</vt:lpstr>
      <vt:lpstr>3rd Party Analyzers</vt:lpstr>
      <vt:lpstr>VS2017 – IDE0017 – Object Initialization</vt:lpstr>
      <vt:lpstr>VS2017 – IDE0018 – out var</vt:lpstr>
      <vt:lpstr>VS2017 – IDE0016 – Simplify nul lchecks</vt:lpstr>
      <vt:lpstr>VS2017 – DV00XX – Dependency Validation</vt:lpstr>
      <vt:lpstr>VS2017 Analyzer Deltas</vt:lpstr>
      <vt:lpstr>Machine Wide Analyzers via Extensions</vt:lpstr>
      <vt:lpstr>Project level analyzers via NuGet</vt:lpstr>
      <vt:lpstr>Project level analyzers via NuGet</vt:lpstr>
      <vt:lpstr>Xamarin – Builtins don’t work with ios/droid but..</vt:lpstr>
      <vt:lpstr>Builds and Checkins</vt:lpstr>
      <vt:lpstr>Custom RuleSet Creation for Client</vt:lpstr>
      <vt:lpstr>Base Analyzer Set</vt:lpstr>
      <vt:lpstr>Managed Binary Analysis (CAxx) Rules</vt:lpstr>
      <vt:lpstr>Can’t Find What You Like, Create Your Own</vt:lpstr>
      <vt:lpstr>Code Cracker for C#</vt:lpstr>
      <vt:lpstr>SonarLint</vt:lpstr>
      <vt:lpstr>Rules for VB</vt:lpstr>
      <vt:lpstr>Other Rulesets I would Use Now</vt:lpstr>
      <vt:lpstr>Roslynator</vt:lpstr>
      <vt:lpstr>Explore Various Analyzer Packs</vt:lpstr>
      <vt:lpstr>Running the Rules</vt:lpstr>
      <vt:lpstr>Running the Rules</vt:lpstr>
      <vt:lpstr>Suppressing Warnings</vt:lpstr>
      <vt:lpstr>Suppressing Warnings</vt:lpstr>
      <vt:lpstr>Suppressing Warnings – Turn off in Ruleset</vt:lpstr>
      <vt:lpstr>Suppressing Warnings – Turn off in Ruleset</vt:lpstr>
      <vt:lpstr>Suppressing Warnings – Block out in code</vt:lpstr>
      <vt:lpstr>Suppressing Warnings – Global Suppression File</vt:lpstr>
      <vt:lpstr>Dump to File</vt:lpstr>
      <vt:lpstr>Rule and Analysis Demo</vt:lpstr>
      <vt:lpstr>Overview of Violations</vt:lpstr>
      <vt:lpstr>Grading Defects by Area</vt:lpstr>
      <vt:lpstr>Client Example: Defects by Area</vt:lpstr>
      <vt:lpstr>Client Example: Defects by Project</vt:lpstr>
      <vt:lpstr>Client Example: Defects by File</vt:lpstr>
      <vt:lpstr>Reviewing the Code</vt:lpstr>
      <vt:lpstr>Spot the problem</vt:lpstr>
      <vt:lpstr>Use Any() over Count() on IEnumerable [S1115]</vt:lpstr>
      <vt:lpstr>Spot the problem</vt:lpstr>
      <vt:lpstr>Not all paths return a value – [BC42353]</vt:lpstr>
      <vt:lpstr>Object is Disposed more than once - VB [CA2202]</vt:lpstr>
      <vt:lpstr>Spot the problem</vt:lpstr>
      <vt:lpstr>Methods should not be empty [S1186]</vt:lpstr>
      <vt:lpstr>Spot the problem</vt:lpstr>
      <vt:lpstr>TryParse results not checked [CA1806]</vt:lpstr>
      <vt:lpstr>TryParse results not checked [CA1806]</vt:lpstr>
      <vt:lpstr>Spot the Problem</vt:lpstr>
      <vt:lpstr>Few Fixes</vt:lpstr>
      <vt:lpstr>Happier</vt:lpstr>
      <vt:lpstr>Spot the problem</vt:lpstr>
      <vt:lpstr>CA1008 – Enums should have a zero value</vt:lpstr>
      <vt:lpstr>Spot the problem</vt:lpstr>
      <vt:lpstr>HINT: Code is never executed [CS0472] </vt:lpstr>
      <vt:lpstr>HINT: Code is never executed [CS0472] </vt:lpstr>
      <vt:lpstr>Code is never executed [CS0472] </vt:lpstr>
      <vt:lpstr>The Big “D”</vt:lpstr>
      <vt:lpstr>Spot the problem</vt:lpstr>
      <vt:lpstr>“D” is for dispose</vt:lpstr>
      <vt:lpstr>Object should be disposed [CA2237, CC0022]</vt:lpstr>
      <vt:lpstr>Spot the problem</vt:lpstr>
      <vt:lpstr>Object is Disposed more than once [CA2202]</vt:lpstr>
      <vt:lpstr>Object is Disposed more than once - VB [CA2202]</vt:lpstr>
      <vt:lpstr>Spot the problem</vt:lpstr>
      <vt:lpstr>Disposable field should be disposed [CA1001][CA2213]</vt:lpstr>
      <vt:lpstr>Spot the problem</vt:lpstr>
      <vt:lpstr>Modify to call Dispose(true) and GC.SupressFinalize [CA1063]</vt:lpstr>
      <vt:lpstr>Spot the problem</vt:lpstr>
      <vt:lpstr>Remove IDisposable from the list of Interfaces [CA1063]</vt:lpstr>
      <vt:lpstr>Spot the problem</vt:lpstr>
      <vt:lpstr>HubConnection is never disposed[CA2000][CA2202]</vt:lpstr>
      <vt:lpstr>HubConnection is never disposed[CA2000][CA2202]</vt:lpstr>
      <vt:lpstr>Spot the problem</vt:lpstr>
      <vt:lpstr>Spot the problem</vt:lpstr>
      <vt:lpstr>Spot the problem</vt:lpstr>
      <vt:lpstr>Avoid disposing WCF objects implementing ICommunicationObject</vt:lpstr>
      <vt:lpstr>Avoid disposing WCF objects implementing ICommunicationObject</vt:lpstr>
      <vt:lpstr>Object Oriented Violations</vt:lpstr>
      <vt:lpstr>Spot the OO problem</vt:lpstr>
      <vt:lpstr>Hides inherited member [CA1063][S1939]</vt:lpstr>
      <vt:lpstr>Spot the OO problem</vt:lpstr>
      <vt:lpstr>Do not expose Generic lists [CA1002]</vt:lpstr>
      <vt:lpstr>Spot the OO problem</vt:lpstr>
      <vt:lpstr>Interface methods should be callable by child types [CA1033]</vt:lpstr>
      <vt:lpstr>Exceptions</vt:lpstr>
      <vt:lpstr>Spot the problem</vt:lpstr>
      <vt:lpstr>Empty Catch Blocks are Bad [CC004][CA1031]</vt:lpstr>
      <vt:lpstr>Spot the problem</vt:lpstr>
      <vt:lpstr>Rethrow to preserve stack details[CA2200][CC0012]</vt:lpstr>
      <vt:lpstr>Spot the problem</vt:lpstr>
      <vt:lpstr>Spot the problem</vt:lpstr>
      <vt:lpstr>Exceptions are Expensive</vt:lpstr>
      <vt:lpstr>Don’t concatenate strings in a loop [CC0039][S1643]</vt:lpstr>
      <vt:lpstr>Spot the problem</vt:lpstr>
      <vt:lpstr>Test for Empty Strings [CA1820]</vt:lpstr>
      <vt:lpstr>Spot the problem</vt:lpstr>
      <vt:lpstr>Use ordinal StringComparison [CA1309] </vt:lpstr>
      <vt:lpstr>Spot the problem</vt:lpstr>
      <vt:lpstr>Do not declare visible instance fields [CA1051]</vt:lpstr>
      <vt:lpstr>Spot the problem</vt:lpstr>
      <vt:lpstr>Non-constant fields should not be visible [CA2211][ S2223]</vt:lpstr>
      <vt:lpstr>Spot the problem</vt:lpstr>
      <vt:lpstr>DateTime.UtcNow instead of DateTime.Now</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&lt;Speech title here&gt;</dc:subject>
  <dc:creator>&lt;Speaker name here&gt;</dc:creator>
  <cp:keywords>TechReady 24</cp:keywords>
  <dc:description>Template: Mitchell Derrey, Silver Fox Productions_x000d_
Formatting: _x000d_
Audience Type:</dc:description>
  <cp:lastModifiedBy>Joe Healy</cp:lastModifiedBy>
  <cp:revision>634</cp:revision>
  <dcterms:created xsi:type="dcterms:W3CDTF">2014-06-10T19:28:25Z</dcterms:created>
  <dcterms:modified xsi:type="dcterms:W3CDTF">2021-06-10T00:16:17Z</dcterms:modified>
  <cp:category>TechReady 24</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0x010100A073B22EE95D0644BF7ED261B17F4C50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
  </property>
  <property fmtid="{D5CDD505-2E9C-101B-9397-08002B2CF9AE}" pid="13" name="Event Name">
    <vt:lpwstr>51;#TechReady|ebdf1b7d-d34f-4ccf-ac45-ca5a756d5c65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jhealy@microsoft.com</vt:lpwstr>
  </property>
  <property fmtid="{D5CDD505-2E9C-101B-9397-08002B2CF9AE}" pid="17" name="MSIP_Label_f42aa342-8706-4288-bd11-ebb85995028c_SetDate">
    <vt:lpwstr>2018-06-11T14:53:11.3643237Z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